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4"/>
    <p:sldMasterId id="2147483787" r:id="rId5"/>
  </p:sldMasterIdLst>
  <p:notesMasterIdLst>
    <p:notesMasterId r:id="rId67"/>
  </p:notesMasterIdLst>
  <p:sldIdLst>
    <p:sldId id="1585" r:id="rId6"/>
    <p:sldId id="1690" r:id="rId7"/>
    <p:sldId id="1678" r:id="rId8"/>
    <p:sldId id="1672" r:id="rId9"/>
    <p:sldId id="1658" r:id="rId10"/>
    <p:sldId id="1691" r:id="rId11"/>
    <p:sldId id="1692" r:id="rId12"/>
    <p:sldId id="1713" r:id="rId13"/>
    <p:sldId id="1714" r:id="rId14"/>
    <p:sldId id="1715" r:id="rId15"/>
    <p:sldId id="1716" r:id="rId16"/>
    <p:sldId id="1590" r:id="rId17"/>
    <p:sldId id="1679" r:id="rId18"/>
    <p:sldId id="1673" r:id="rId19"/>
    <p:sldId id="264" r:id="rId20"/>
    <p:sldId id="1693" r:id="rId21"/>
    <p:sldId id="1717" r:id="rId22"/>
    <p:sldId id="1718" r:id="rId23"/>
    <p:sldId id="1719" r:id="rId24"/>
    <p:sldId id="1720" r:id="rId25"/>
    <p:sldId id="1721" r:id="rId26"/>
    <p:sldId id="1723" r:id="rId27"/>
    <p:sldId id="1722" r:id="rId28"/>
    <p:sldId id="1591" r:id="rId29"/>
    <p:sldId id="1681" r:id="rId30"/>
    <p:sldId id="1674" r:id="rId31"/>
    <p:sldId id="1695" r:id="rId32"/>
    <p:sldId id="1696" r:id="rId33"/>
    <p:sldId id="1697" r:id="rId34"/>
    <p:sldId id="1724" r:id="rId35"/>
    <p:sldId id="1725" r:id="rId36"/>
    <p:sldId id="1726" r:id="rId37"/>
    <p:sldId id="1727" r:id="rId38"/>
    <p:sldId id="1626" r:id="rId39"/>
    <p:sldId id="1683" r:id="rId40"/>
    <p:sldId id="1675" r:id="rId41"/>
    <p:sldId id="1597" r:id="rId42"/>
    <p:sldId id="1596" r:id="rId43"/>
    <p:sldId id="1712" r:id="rId44"/>
    <p:sldId id="1698" r:id="rId45"/>
    <p:sldId id="1699" r:id="rId46"/>
    <p:sldId id="1700" r:id="rId47"/>
    <p:sldId id="1594" r:id="rId48"/>
    <p:sldId id="1684" r:id="rId49"/>
    <p:sldId id="1676" r:id="rId50"/>
    <p:sldId id="267" r:id="rId51"/>
    <p:sldId id="1731" r:id="rId52"/>
    <p:sldId id="1732" r:id="rId53"/>
    <p:sldId id="1733" r:id="rId54"/>
    <p:sldId id="1734" r:id="rId55"/>
    <p:sldId id="1735" r:id="rId56"/>
    <p:sldId id="1688" r:id="rId57"/>
    <p:sldId id="1736" r:id="rId58"/>
    <p:sldId id="1685" r:id="rId59"/>
    <p:sldId id="1677" r:id="rId60"/>
    <p:sldId id="288" r:id="rId61"/>
    <p:sldId id="1730" r:id="rId62"/>
    <p:sldId id="1729" r:id="rId63"/>
    <p:sldId id="1680" r:id="rId64"/>
    <p:sldId id="1728" r:id="rId65"/>
    <p:sldId id="1670"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and copyright" id="{769AAF04-D6E1-452A-A6AB-5640231DBF62}">
          <p14:sldIdLst>
            <p14:sldId id="1585"/>
            <p14:sldId id="1690"/>
          </p14:sldIdLst>
        </p14:section>
        <p14:section name="Summary Section" id="{3A2E2B73-2533-49E1-8D6C-C81EA57446C9}">
          <p14:sldIdLst>
            <p14:sldId id="1678"/>
          </p14:sldIdLst>
        </p14:section>
        <p14:section name="Learning objective 1: Understand virtual network architecture" id="{88631449-D759-4FDE-93C3-D7CAE1467AB8}">
          <p14:sldIdLst>
            <p14:sldId id="1672"/>
            <p14:sldId id="1658"/>
            <p14:sldId id="1691"/>
            <p14:sldId id="1692"/>
            <p14:sldId id="1713"/>
            <p14:sldId id="1714"/>
            <p14:sldId id="1715"/>
            <p14:sldId id="1716"/>
            <p14:sldId id="1590"/>
            <p14:sldId id="1679"/>
          </p14:sldIdLst>
        </p14:section>
        <p14:section name="Learning objective 2: Virtual networks" id="{16BB9FC7-FEA4-41D3-B4B3-83B52790C65D}">
          <p14:sldIdLst>
            <p14:sldId id="1673"/>
            <p14:sldId id="264"/>
            <p14:sldId id="1693"/>
            <p14:sldId id="1717"/>
            <p14:sldId id="1718"/>
            <p14:sldId id="1719"/>
            <p14:sldId id="1720"/>
            <p14:sldId id="1721"/>
            <p14:sldId id="1723"/>
            <p14:sldId id="1722"/>
            <p14:sldId id="1591"/>
            <p14:sldId id="1681"/>
          </p14:sldIdLst>
        </p14:section>
        <p14:section name="Learning objective 3: Internal DNS" id="{6CD85EAB-9481-4513-A3E3-9033A741A04E}">
          <p14:sldIdLst>
            <p14:sldId id="1674"/>
            <p14:sldId id="1695"/>
            <p14:sldId id="1696"/>
            <p14:sldId id="1697"/>
            <p14:sldId id="1724"/>
            <p14:sldId id="1725"/>
            <p14:sldId id="1726"/>
            <p14:sldId id="1727"/>
            <p14:sldId id="1626"/>
            <p14:sldId id="1683"/>
          </p14:sldIdLst>
        </p14:section>
        <p14:section name="Learning objective 4: Virtual Network Peering" id="{105E3DBB-39E1-4806-99C8-DF9AE0A3A986}">
          <p14:sldIdLst>
            <p14:sldId id="1675"/>
            <p14:sldId id="1597"/>
            <p14:sldId id="1596"/>
            <p14:sldId id="1712"/>
            <p14:sldId id="1698"/>
            <p14:sldId id="1699"/>
            <p14:sldId id="1700"/>
            <p14:sldId id="1594"/>
            <p14:sldId id="1684"/>
          </p14:sldIdLst>
        </p14:section>
        <p14:section name="Learning objective 5: Virtual Network Routing" id="{D6DA1EDC-2CD2-4F96-91BB-4F9E904054B1}">
          <p14:sldIdLst>
            <p14:sldId id="1676"/>
            <p14:sldId id="267"/>
            <p14:sldId id="1731"/>
            <p14:sldId id="1732"/>
            <p14:sldId id="1733"/>
            <p14:sldId id="1734"/>
            <p14:sldId id="1735"/>
            <p14:sldId id="1688"/>
            <p14:sldId id="1736"/>
            <p14:sldId id="1685"/>
          </p14:sldIdLst>
        </p14:section>
        <p14:section name="Tracing" id="{EC7CE5A4-6091-4CD8-A3C7-2EC7759B1A98}">
          <p14:sldIdLst>
            <p14:sldId id="1677"/>
            <p14:sldId id="288"/>
            <p14:sldId id="1730"/>
          </p14:sldIdLst>
        </p14:section>
        <p14:section name="Resources" id="{6B31B174-BFF5-46CB-B3A3-4C05BED30ACC}">
          <p14:sldIdLst>
            <p14:sldId id="1729"/>
          </p14:sldIdLst>
        </p14:section>
        <p14:section name="Knowledge check answers" id="{B9E2C24D-D0C3-4A4A-AA16-3172A44BCB45}">
          <p14:sldIdLst>
            <p14:sldId id="1680"/>
            <p14:sldId id="1728"/>
          </p14:sldIdLst>
        </p14:section>
        <p14:section name="Summary" id="{B38F7459-767E-4DFF-A6F1-6072A0235CFF}">
          <p14:sldIdLst>
            <p14:sldId id="167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55D5786-6466-16A9-00F2-9934F524669D}" name="Nick Meader" initials="NM" userId="Nick Meader" providerId="None"/>
  <p188:author id="{A003D9BA-0865-B3AA-4B34-98CB573D03F9}" name="Felix Maxa" initials="FM" userId="S::amaxa@ntdev.microsoft.com::c06acc36-b154-4a3d-b968-4af1e14ca32b" providerId="AD"/>
  <p188:author id="{6EF2F8D3-D5F8-0B00-512B-7FA1A186370E}" name="Adam Rudell" initials="AR" userId="S::arudell@microsoft.com::a6a797f7-0d73-4a8f-a2bd-1d3c9ee13858" providerId="AD"/>
  <p188:author id="{E6E071FA-C8D9-F65A-4B07-51DA674E9627}" name="Manika Dhiman (AQUENT LLC)" initials="MD" userId="S::v-manidhiman@microsoft.com::748be0d8-799b-4751-9054-0e6d367ad43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3236"/>
    <a:srgbClr val="7030A0"/>
    <a:srgbClr val="9CC9CA"/>
    <a:srgbClr val="A65E5E"/>
    <a:srgbClr val="6977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9733" autoAdjust="0"/>
    <p:restoredTop sz="66975" autoAdjust="0"/>
  </p:normalViewPr>
  <p:slideViewPr>
    <p:cSldViewPr snapToGrid="0">
      <p:cViewPr varScale="1">
        <p:scale>
          <a:sx n="59" d="100"/>
          <a:sy n="59" d="100"/>
        </p:scale>
        <p:origin x="1149" y="30"/>
      </p:cViewPr>
      <p:guideLst/>
    </p:cSldViewPr>
  </p:slideViewPr>
  <p:outlineViewPr>
    <p:cViewPr>
      <p:scale>
        <a:sx n="33" d="100"/>
        <a:sy n="33" d="100"/>
      </p:scale>
      <p:origin x="0" y="-5814"/>
    </p:cViewPr>
  </p:outlineViewPr>
  <p:notesTextViewPr>
    <p:cViewPr>
      <p:scale>
        <a:sx n="1" d="1"/>
        <a:sy n="1" d="1"/>
      </p:scale>
      <p:origin x="0" y="0"/>
    </p:cViewPr>
  </p:notesTextViewPr>
  <p:sorterViewPr>
    <p:cViewPr varScale="1">
      <p:scale>
        <a:sx n="100" d="100"/>
        <a:sy n="100" d="100"/>
      </p:scale>
      <p:origin x="0" y="-29295"/>
    </p:cViewPr>
  </p:sorterViewPr>
  <p:notesViewPr>
    <p:cSldViewPr snapToGrid="0">
      <p:cViewPr>
        <p:scale>
          <a:sx n="1" d="2"/>
          <a:sy n="1" d="2"/>
        </p:scale>
        <p:origin x="3189" y="51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m Rudell" userId="S::arudell@microsoft.com::a6a797f7-0d73-4a8f-a2bd-1d3c9ee13858" providerId="AD" clId="Web-{BFAF3B8B-4FC8-8CDE-3F66-8D0BE0E2C0B2}"/>
    <pc:docChg chg="addSld delSld modSld sldOrd modSection">
      <pc:chgData name="Adam Rudell" userId="S::arudell@microsoft.com::a6a797f7-0d73-4a8f-a2bd-1d3c9ee13858" providerId="AD" clId="Web-{BFAF3B8B-4FC8-8CDE-3F66-8D0BE0E2C0B2}" dt="2024-04-11T15:03:18.288" v="2899"/>
      <pc:docMkLst>
        <pc:docMk/>
      </pc:docMkLst>
      <pc:sldChg chg="modSp modNotes">
        <pc:chgData name="Adam Rudell" userId="S::arudell@microsoft.com::a6a797f7-0d73-4a8f-a2bd-1d3c9ee13858" providerId="AD" clId="Web-{BFAF3B8B-4FC8-8CDE-3F66-8D0BE0E2C0B2}" dt="2024-04-11T13:44:54.512" v="1026" actId="20577"/>
        <pc:sldMkLst>
          <pc:docMk/>
          <pc:sldMk cId="3072967256" sldId="267"/>
        </pc:sldMkLst>
        <pc:spChg chg="mod">
          <ac:chgData name="Adam Rudell" userId="S::arudell@microsoft.com::a6a797f7-0d73-4a8f-a2bd-1d3c9ee13858" providerId="AD" clId="Web-{BFAF3B8B-4FC8-8CDE-3F66-8D0BE0E2C0B2}" dt="2024-04-11T13:44:54.512" v="1026" actId="20577"/>
          <ac:spMkLst>
            <pc:docMk/>
            <pc:sldMk cId="3072967256" sldId="267"/>
            <ac:spMk id="4" creationId="{00000000-0000-0000-0000-000000000000}"/>
          </ac:spMkLst>
        </pc:spChg>
        <pc:spChg chg="mod">
          <ac:chgData name="Adam Rudell" userId="S::arudell@microsoft.com::a6a797f7-0d73-4a8f-a2bd-1d3c9ee13858" providerId="AD" clId="Web-{BFAF3B8B-4FC8-8CDE-3F66-8D0BE0E2C0B2}" dt="2024-04-11T13:22:18.994" v="3" actId="20577"/>
          <ac:spMkLst>
            <pc:docMk/>
            <pc:sldMk cId="3072967256" sldId="267"/>
            <ac:spMk id="8" creationId="{FE4A7E30-8D92-48A5-A5FD-F84741BCB988}"/>
          </ac:spMkLst>
        </pc:spChg>
      </pc:sldChg>
      <pc:sldChg chg="modSp">
        <pc:chgData name="Adam Rudell" userId="S::arudell@microsoft.com::a6a797f7-0d73-4a8f-a2bd-1d3c9ee13858" providerId="AD" clId="Web-{BFAF3B8B-4FC8-8CDE-3F66-8D0BE0E2C0B2}" dt="2024-04-11T14:11:31.646" v="1711" actId="14100"/>
        <pc:sldMkLst>
          <pc:docMk/>
          <pc:sldMk cId="3299861754" sldId="1670"/>
        </pc:sldMkLst>
        <pc:spChg chg="mod">
          <ac:chgData name="Adam Rudell" userId="S::arudell@microsoft.com::a6a797f7-0d73-4a8f-a2bd-1d3c9ee13858" providerId="AD" clId="Web-{BFAF3B8B-4FC8-8CDE-3F66-8D0BE0E2C0B2}" dt="2024-04-11T14:11:31.646" v="1711" actId="14100"/>
          <ac:spMkLst>
            <pc:docMk/>
            <pc:sldMk cId="3299861754" sldId="1670"/>
            <ac:spMk id="3" creationId="{7E60F16A-CDD1-4284-8AA4-5C08C92BD4C0}"/>
          </ac:spMkLst>
        </pc:spChg>
      </pc:sldChg>
      <pc:sldChg chg="modSp modCm">
        <pc:chgData name="Adam Rudell" userId="S::arudell@microsoft.com::a6a797f7-0d73-4a8f-a2bd-1d3c9ee13858" providerId="AD" clId="Web-{BFAF3B8B-4FC8-8CDE-3F66-8D0BE0E2C0B2}" dt="2024-04-11T13:47:18.078" v="1054" actId="20577"/>
        <pc:sldMkLst>
          <pc:docMk/>
          <pc:sldMk cId="3146876771" sldId="1676"/>
        </pc:sldMkLst>
        <pc:spChg chg="mod">
          <ac:chgData name="Adam Rudell" userId="S::arudell@microsoft.com::a6a797f7-0d73-4a8f-a2bd-1d3c9ee13858" providerId="AD" clId="Web-{BFAF3B8B-4FC8-8CDE-3F66-8D0BE0E2C0B2}" dt="2024-04-11T13:47:18.078" v="1054" actId="20577"/>
          <ac:spMkLst>
            <pc:docMk/>
            <pc:sldMk cId="3146876771" sldId="1676"/>
            <ac:spMk id="3" creationId="{00000000-0000-0000-0000-000000000000}"/>
          </ac:spMkLst>
        </pc:spChg>
        <pc:extLst>
          <p:ext xmlns:p="http://schemas.openxmlformats.org/presentationml/2006/main" uri="{D6D511B9-2390-475A-947B-AFAB55BFBCF1}">
            <pc226:cmChg xmlns:pc226="http://schemas.microsoft.com/office/powerpoint/2022/06/main/command" chg="">
              <pc226:chgData name="Adam Rudell" userId="S::arudell@microsoft.com::a6a797f7-0d73-4a8f-a2bd-1d3c9ee13858" providerId="AD" clId="Web-{BFAF3B8B-4FC8-8CDE-3F66-8D0BE0E2C0B2}" dt="2024-04-11T13:21:12.289" v="2"/>
              <pc2:cmMkLst xmlns:pc2="http://schemas.microsoft.com/office/powerpoint/2019/9/main/command">
                <pc:docMk/>
                <pc:sldMk cId="3146876771" sldId="1676"/>
                <pc2:cmMk id="{3C2703BE-15F5-4193-BFBC-DA1FC36A8996}"/>
              </pc2:cmMkLst>
              <pc226:cmRplyChg chg="add mod">
                <pc226:chgData name="Adam Rudell" userId="S::arudell@microsoft.com::a6a797f7-0d73-4a8f-a2bd-1d3c9ee13858" providerId="AD" clId="Web-{BFAF3B8B-4FC8-8CDE-3F66-8D0BE0E2C0B2}" dt="2024-04-11T13:20:09.693" v="1"/>
                <pc2:cmRplyMkLst xmlns:pc2="http://schemas.microsoft.com/office/powerpoint/2019/9/main/command">
                  <pc:docMk/>
                  <pc:sldMk cId="3146876771" sldId="1676"/>
                  <pc2:cmMk id="{3C2703BE-15F5-4193-BFBC-DA1FC36A8996}"/>
                  <pc2:cmRplyMk id="{0D77DC60-B271-4A03-B53B-C959DF5E4207}"/>
                </pc2:cmRplyMkLst>
              </pc226:cmRplyChg>
              <pc226:cmRplyChg chg="add">
                <pc226:chgData name="Adam Rudell" userId="S::arudell@microsoft.com::a6a797f7-0d73-4a8f-a2bd-1d3c9ee13858" providerId="AD" clId="Web-{BFAF3B8B-4FC8-8CDE-3F66-8D0BE0E2C0B2}" dt="2024-04-11T13:21:12.289" v="2"/>
                <pc2:cmRplyMkLst xmlns:pc2="http://schemas.microsoft.com/office/powerpoint/2019/9/main/command">
                  <pc:docMk/>
                  <pc:sldMk cId="3146876771" sldId="1676"/>
                  <pc2:cmMk id="{3C2703BE-15F5-4193-BFBC-DA1FC36A8996}"/>
                  <pc2:cmRplyMk id="{91A2A275-EEB9-4A90-BDAC-D9F51444BFE3}"/>
                </pc2:cmRplyMkLst>
              </pc226:cmRplyChg>
            </pc226:cmChg>
          </p:ext>
        </pc:extLst>
      </pc:sldChg>
      <pc:sldChg chg="addCm">
        <pc:chgData name="Adam Rudell" userId="S::arudell@microsoft.com::a6a797f7-0d73-4a8f-a2bd-1d3c9ee13858" providerId="AD" clId="Web-{BFAF3B8B-4FC8-8CDE-3F66-8D0BE0E2C0B2}" dt="2024-04-11T15:02:11.677" v="2897"/>
        <pc:sldMkLst>
          <pc:docMk/>
          <pc:sldMk cId="2464711021" sldId="1678"/>
        </pc:sldMkLst>
        <pc:extLst>
          <p:ext xmlns:p="http://schemas.openxmlformats.org/presentationml/2006/main" uri="{D6D511B9-2390-475A-947B-AFAB55BFBCF1}">
            <pc226:cmChg xmlns:pc226="http://schemas.microsoft.com/office/powerpoint/2022/06/main/command" chg="add">
              <pc226:chgData name="Adam Rudell" userId="S::arudell@microsoft.com::a6a797f7-0d73-4a8f-a2bd-1d3c9ee13858" providerId="AD" clId="Web-{BFAF3B8B-4FC8-8CDE-3F66-8D0BE0E2C0B2}" dt="2024-04-11T15:02:11.677" v="2897"/>
              <pc2:cmMkLst xmlns:pc2="http://schemas.microsoft.com/office/powerpoint/2019/9/main/command">
                <pc:docMk/>
                <pc:sldMk cId="2464711021" sldId="1678"/>
                <pc2:cmMk id="{D88AC3E2-2705-4678-B562-7A390AB5E199}"/>
              </pc2:cmMkLst>
            </pc226:cmChg>
          </p:ext>
        </pc:extLst>
      </pc:sldChg>
      <pc:sldChg chg="modSp">
        <pc:chgData name="Adam Rudell" userId="S::arudell@microsoft.com::a6a797f7-0d73-4a8f-a2bd-1d3c9ee13858" providerId="AD" clId="Web-{BFAF3B8B-4FC8-8CDE-3F66-8D0BE0E2C0B2}" dt="2024-04-11T14:11:09.599" v="1702"/>
        <pc:sldMkLst>
          <pc:docMk/>
          <pc:sldMk cId="844590044" sldId="1680"/>
        </pc:sldMkLst>
        <pc:graphicFrameChg chg="mod modGraphic">
          <ac:chgData name="Adam Rudell" userId="S::arudell@microsoft.com::a6a797f7-0d73-4a8f-a2bd-1d3c9ee13858" providerId="AD" clId="Web-{BFAF3B8B-4FC8-8CDE-3F66-8D0BE0E2C0B2}" dt="2024-04-11T14:11:09.599" v="1702"/>
          <ac:graphicFrameMkLst>
            <pc:docMk/>
            <pc:sldMk cId="844590044" sldId="1680"/>
            <ac:graphicFrameMk id="7" creationId="{001C1FCA-8A95-BB7D-C69B-EFDE992D158B}"/>
          </ac:graphicFrameMkLst>
        </pc:graphicFrameChg>
      </pc:sldChg>
      <pc:sldChg chg="modSp">
        <pc:chgData name="Adam Rudell" userId="S::arudell@microsoft.com::a6a797f7-0d73-4a8f-a2bd-1d3c9ee13858" providerId="AD" clId="Web-{BFAF3B8B-4FC8-8CDE-3F66-8D0BE0E2C0B2}" dt="2024-04-11T14:09:18.768" v="1559" actId="14100"/>
        <pc:sldMkLst>
          <pc:docMk/>
          <pc:sldMk cId="2563810838" sldId="1685"/>
        </pc:sldMkLst>
        <pc:spChg chg="mod">
          <ac:chgData name="Adam Rudell" userId="S::arudell@microsoft.com::a6a797f7-0d73-4a8f-a2bd-1d3c9ee13858" providerId="AD" clId="Web-{BFAF3B8B-4FC8-8CDE-3F66-8D0BE0E2C0B2}" dt="2024-04-11T14:09:18.768" v="1559" actId="14100"/>
          <ac:spMkLst>
            <pc:docMk/>
            <pc:sldMk cId="2563810838" sldId="1685"/>
            <ac:spMk id="2" creationId="{8C8D05C1-B22E-1951-1992-61824746D4E0}"/>
          </ac:spMkLst>
        </pc:spChg>
      </pc:sldChg>
      <pc:sldChg chg="ord modNotes">
        <pc:chgData name="Adam Rudell" userId="S::arudell@microsoft.com::a6a797f7-0d73-4a8f-a2bd-1d3c9ee13858" providerId="AD" clId="Web-{BFAF3B8B-4FC8-8CDE-3F66-8D0BE0E2C0B2}" dt="2024-04-11T13:48:58.393" v="1119"/>
        <pc:sldMkLst>
          <pc:docMk/>
          <pc:sldMk cId="102128227" sldId="1688"/>
        </pc:sldMkLst>
      </pc:sldChg>
      <pc:sldChg chg="addSp delSp modSp addCm">
        <pc:chgData name="Adam Rudell" userId="S::arudell@microsoft.com::a6a797f7-0d73-4a8f-a2bd-1d3c9ee13858" providerId="AD" clId="Web-{BFAF3B8B-4FC8-8CDE-3F66-8D0BE0E2C0B2}" dt="2024-04-11T15:03:05.131" v="2898"/>
        <pc:sldMkLst>
          <pc:docMk/>
          <pc:sldMk cId="1533316865" sldId="1692"/>
        </pc:sldMkLst>
        <pc:picChg chg="add del mod">
          <ac:chgData name="Adam Rudell" userId="S::arudell@microsoft.com::a6a797f7-0d73-4a8f-a2bd-1d3c9ee13858" providerId="AD" clId="Web-{BFAF3B8B-4FC8-8CDE-3F66-8D0BE0E2C0B2}" dt="2024-04-11T14:22:30.507" v="1717"/>
          <ac:picMkLst>
            <pc:docMk/>
            <pc:sldMk cId="1533316865" sldId="1692"/>
            <ac:picMk id="4" creationId="{9A8CE339-5E3A-0A05-C8F3-DB04F1C92A18}"/>
          </ac:picMkLst>
        </pc:picChg>
        <pc:picChg chg="add del mod">
          <ac:chgData name="Adam Rudell" userId="S::arudell@microsoft.com::a6a797f7-0d73-4a8f-a2bd-1d3c9ee13858" providerId="AD" clId="Web-{BFAF3B8B-4FC8-8CDE-3F66-8D0BE0E2C0B2}" dt="2024-04-11T14:27:31.624" v="1720"/>
          <ac:picMkLst>
            <pc:docMk/>
            <pc:sldMk cId="1533316865" sldId="1692"/>
            <ac:picMk id="5" creationId="{A02DF130-48F3-63FD-9AC8-FFE439D58674}"/>
          </ac:picMkLst>
        </pc:picChg>
        <pc:picChg chg="add del mod">
          <ac:chgData name="Adam Rudell" userId="S::arudell@microsoft.com::a6a797f7-0d73-4a8f-a2bd-1d3c9ee13858" providerId="AD" clId="Web-{BFAF3B8B-4FC8-8CDE-3F66-8D0BE0E2C0B2}" dt="2024-04-11T14:30:45.066" v="1723"/>
          <ac:picMkLst>
            <pc:docMk/>
            <pc:sldMk cId="1533316865" sldId="1692"/>
            <ac:picMk id="6" creationId="{0A239036-33EE-D59D-8215-0A5FEB21BCE3}"/>
          </ac:picMkLst>
        </pc:picChg>
        <pc:picChg chg="add mod">
          <ac:chgData name="Adam Rudell" userId="S::arudell@microsoft.com::a6a797f7-0d73-4a8f-a2bd-1d3c9ee13858" providerId="AD" clId="Web-{BFAF3B8B-4FC8-8CDE-3F66-8D0BE0E2C0B2}" dt="2024-04-11T14:31:11.708" v="1726" actId="1076"/>
          <ac:picMkLst>
            <pc:docMk/>
            <pc:sldMk cId="1533316865" sldId="1692"/>
            <ac:picMk id="7" creationId="{9C601F9E-B38C-9E30-0CA5-294631D0990D}"/>
          </ac:picMkLst>
        </pc:picChg>
        <pc:picChg chg="del">
          <ac:chgData name="Adam Rudell" userId="S::arudell@microsoft.com::a6a797f7-0d73-4a8f-a2bd-1d3c9ee13858" providerId="AD" clId="Web-{BFAF3B8B-4FC8-8CDE-3F66-8D0BE0E2C0B2}" dt="2024-04-11T14:21:57.522" v="1712"/>
          <ac:picMkLst>
            <pc:docMk/>
            <pc:sldMk cId="1533316865" sldId="1692"/>
            <ac:picMk id="9" creationId="{DC28EE76-C363-9B64-9A78-0BC7478BFCFE}"/>
          </ac:picMkLst>
        </pc:picChg>
        <pc:extLst>
          <p:ext xmlns:p="http://schemas.openxmlformats.org/presentationml/2006/main" uri="{D6D511B9-2390-475A-947B-AFAB55BFBCF1}">
            <pc226:cmChg xmlns:pc226="http://schemas.microsoft.com/office/powerpoint/2022/06/main/command" chg="add">
              <pc226:chgData name="Adam Rudell" userId="S::arudell@microsoft.com::a6a797f7-0d73-4a8f-a2bd-1d3c9ee13858" providerId="AD" clId="Web-{BFAF3B8B-4FC8-8CDE-3F66-8D0BE0E2C0B2}" dt="2024-04-11T15:03:05.131" v="2898"/>
              <pc2:cmMkLst xmlns:pc2="http://schemas.microsoft.com/office/powerpoint/2019/9/main/command">
                <pc:docMk/>
                <pc:sldMk cId="1533316865" sldId="1692"/>
                <pc2:cmMk id="{DDB26591-0B89-4560-B341-CDB1FF2C2E5E}"/>
              </pc2:cmMkLst>
            </pc226:cmChg>
          </p:ext>
        </pc:extLst>
      </pc:sldChg>
      <pc:sldChg chg="modSp">
        <pc:chgData name="Adam Rudell" userId="S::arudell@microsoft.com::a6a797f7-0d73-4a8f-a2bd-1d3c9ee13858" providerId="AD" clId="Web-{BFAF3B8B-4FC8-8CDE-3F66-8D0BE0E2C0B2}" dt="2024-04-11T14:10:50.114" v="1688"/>
        <pc:sldMkLst>
          <pc:docMk/>
          <pc:sldMk cId="1090915856" sldId="1728"/>
        </pc:sldMkLst>
        <pc:graphicFrameChg chg="mod modGraphic">
          <ac:chgData name="Adam Rudell" userId="S::arudell@microsoft.com::a6a797f7-0d73-4a8f-a2bd-1d3c9ee13858" providerId="AD" clId="Web-{BFAF3B8B-4FC8-8CDE-3F66-8D0BE0E2C0B2}" dt="2024-04-11T14:10:50.114" v="1688"/>
          <ac:graphicFrameMkLst>
            <pc:docMk/>
            <pc:sldMk cId="1090915856" sldId="1728"/>
            <ac:graphicFrameMk id="7" creationId="{001C1FCA-8A95-BB7D-C69B-EFDE992D158B}"/>
          </ac:graphicFrameMkLst>
        </pc:graphicFrameChg>
      </pc:sldChg>
      <pc:sldChg chg="modCm">
        <pc:chgData name="Adam Rudell" userId="S::arudell@microsoft.com::a6a797f7-0d73-4a8f-a2bd-1d3c9ee13858" providerId="AD" clId="Web-{BFAF3B8B-4FC8-8CDE-3F66-8D0BE0E2C0B2}" dt="2024-04-11T15:03:18.288" v="2899"/>
        <pc:sldMkLst>
          <pc:docMk/>
          <pc:sldMk cId="4099838399" sldId="1730"/>
        </pc:sldMkLst>
        <pc:extLst>
          <p:ext xmlns:p="http://schemas.openxmlformats.org/presentationml/2006/main" uri="{D6D511B9-2390-475A-947B-AFAB55BFBCF1}">
            <pc226:cmChg xmlns:pc226="http://schemas.microsoft.com/office/powerpoint/2022/06/main/command" chg="mod modTsk">
              <pc226:chgData name="Adam Rudell" userId="S::arudell@microsoft.com::a6a797f7-0d73-4a8f-a2bd-1d3c9ee13858" providerId="AD" clId="Web-{BFAF3B8B-4FC8-8CDE-3F66-8D0BE0E2C0B2}" dt="2024-04-11T15:03:18.288" v="2899"/>
              <pc2:cmMkLst xmlns:pc2="http://schemas.microsoft.com/office/powerpoint/2019/9/main/command">
                <pc:docMk/>
                <pc:sldMk cId="4099838399" sldId="1730"/>
                <pc2:cmMk id="{938A05F7-6D68-4FC5-A9D8-C4B5B8A63AC0}"/>
              </pc2:cmMkLst>
              <pc226:cmRplyChg chg="add mod">
                <pc226:chgData name="Adam Rudell" userId="S::arudell@microsoft.com::a6a797f7-0d73-4a8f-a2bd-1d3c9ee13858" providerId="AD" clId="Web-{BFAF3B8B-4FC8-8CDE-3F66-8D0BE0E2C0B2}" dt="2024-04-11T15:03:18.288" v="2899"/>
                <pc2:cmRplyMkLst xmlns:pc2="http://schemas.microsoft.com/office/powerpoint/2019/9/main/command">
                  <pc:docMk/>
                  <pc:sldMk cId="4099838399" sldId="1730"/>
                  <pc2:cmMk id="{938A05F7-6D68-4FC5-A9D8-C4B5B8A63AC0}"/>
                  <pc2:cmRplyMk id="{674BD569-7D31-48DB-A9CA-02283ADBEB5F}"/>
                </pc2:cmRplyMkLst>
              </pc226:cmRplyChg>
            </pc226:cmChg>
          </p:ext>
        </pc:extLst>
      </pc:sldChg>
      <pc:sldChg chg="modSp new modNotes">
        <pc:chgData name="Adam Rudell" userId="S::arudell@microsoft.com::a6a797f7-0d73-4a8f-a2bd-1d3c9ee13858" providerId="AD" clId="Web-{BFAF3B8B-4FC8-8CDE-3F66-8D0BE0E2C0B2}" dt="2024-04-11T13:39:25.410" v="527" actId="20577"/>
        <pc:sldMkLst>
          <pc:docMk/>
          <pc:sldMk cId="2129365109" sldId="1731"/>
        </pc:sldMkLst>
        <pc:spChg chg="mod">
          <ac:chgData name="Adam Rudell" userId="S::arudell@microsoft.com::a6a797f7-0d73-4a8f-a2bd-1d3c9ee13858" providerId="AD" clId="Web-{BFAF3B8B-4FC8-8CDE-3F66-8D0BE0E2C0B2}" dt="2024-04-11T13:25:11.107" v="113" actId="14100"/>
          <ac:spMkLst>
            <pc:docMk/>
            <pc:sldMk cId="2129365109" sldId="1731"/>
            <ac:spMk id="2" creationId="{1EA12445-6787-1FAC-C900-2FC34A2D3D42}"/>
          </ac:spMkLst>
        </pc:spChg>
        <pc:spChg chg="mod">
          <ac:chgData name="Adam Rudell" userId="S::arudell@microsoft.com::a6a797f7-0d73-4a8f-a2bd-1d3c9ee13858" providerId="AD" clId="Web-{BFAF3B8B-4FC8-8CDE-3F66-8D0BE0E2C0B2}" dt="2024-04-11T13:39:25.410" v="527" actId="20577"/>
          <ac:spMkLst>
            <pc:docMk/>
            <pc:sldMk cId="2129365109" sldId="1731"/>
            <ac:spMk id="3" creationId="{DE76E002-726E-0D01-7940-972558DB61FD}"/>
          </ac:spMkLst>
        </pc:spChg>
      </pc:sldChg>
      <pc:sldChg chg="addSp delSp modSp new del ord">
        <pc:chgData name="Adam Rudell" userId="S::arudell@microsoft.com::a6a797f7-0d73-4a8f-a2bd-1d3c9ee13858" providerId="AD" clId="Web-{BFAF3B8B-4FC8-8CDE-3F66-8D0BE0E2C0B2}" dt="2024-04-11T13:38:31.409" v="524"/>
        <pc:sldMkLst>
          <pc:docMk/>
          <pc:sldMk cId="227760752" sldId="1732"/>
        </pc:sldMkLst>
        <pc:spChg chg="mod">
          <ac:chgData name="Adam Rudell" userId="S::arudell@microsoft.com::a6a797f7-0d73-4a8f-a2bd-1d3c9ee13858" providerId="AD" clId="Web-{BFAF3B8B-4FC8-8CDE-3F66-8D0BE0E2C0B2}" dt="2024-04-11T13:29:42.364" v="283" actId="14100"/>
          <ac:spMkLst>
            <pc:docMk/>
            <pc:sldMk cId="227760752" sldId="1732"/>
            <ac:spMk id="2" creationId="{028D6BB6-24D9-41F2-C00C-DE747B1726C1}"/>
          </ac:spMkLst>
        </pc:spChg>
        <pc:spChg chg="del">
          <ac:chgData name="Adam Rudell" userId="S::arudell@microsoft.com::a6a797f7-0d73-4a8f-a2bd-1d3c9ee13858" providerId="AD" clId="Web-{BFAF3B8B-4FC8-8CDE-3F66-8D0BE0E2C0B2}" dt="2024-04-11T13:29:56.661" v="284"/>
          <ac:spMkLst>
            <pc:docMk/>
            <pc:sldMk cId="227760752" sldId="1732"/>
            <ac:spMk id="3" creationId="{0304C773-5D9B-2DE3-33E0-CF59FF0E943D}"/>
          </ac:spMkLst>
        </pc:spChg>
        <pc:graphicFrameChg chg="add mod ord modGraphic">
          <ac:chgData name="Adam Rudell" userId="S::arudell@microsoft.com::a6a797f7-0d73-4a8f-a2bd-1d3c9ee13858" providerId="AD" clId="Web-{BFAF3B8B-4FC8-8CDE-3F66-8D0BE0E2C0B2}" dt="2024-04-11T13:37:43.798" v="512"/>
          <ac:graphicFrameMkLst>
            <pc:docMk/>
            <pc:sldMk cId="227760752" sldId="1732"/>
            <ac:graphicFrameMk id="4" creationId="{71FAAD6B-CBB3-4F45-F710-2B1B32ED606F}"/>
          </ac:graphicFrameMkLst>
        </pc:graphicFrameChg>
      </pc:sldChg>
      <pc:sldChg chg="addSp modSp new modNotes">
        <pc:chgData name="Adam Rudell" userId="S::arudell@microsoft.com::a6a797f7-0d73-4a8f-a2bd-1d3c9ee13858" providerId="AD" clId="Web-{BFAF3B8B-4FC8-8CDE-3F66-8D0BE0E2C0B2}" dt="2024-04-11T13:46:45.437" v="1037"/>
        <pc:sldMkLst>
          <pc:docMk/>
          <pc:sldMk cId="851267821" sldId="1732"/>
        </pc:sldMkLst>
        <pc:spChg chg="mod">
          <ac:chgData name="Adam Rudell" userId="S::arudell@microsoft.com::a6a797f7-0d73-4a8f-a2bd-1d3c9ee13858" providerId="AD" clId="Web-{BFAF3B8B-4FC8-8CDE-3F66-8D0BE0E2C0B2}" dt="2024-04-11T13:41:25.476" v="537" actId="14100"/>
          <ac:spMkLst>
            <pc:docMk/>
            <pc:sldMk cId="851267821" sldId="1732"/>
            <ac:spMk id="2" creationId="{D730D0C2-3F50-54F6-526F-ACD5187E29B7}"/>
          </ac:spMkLst>
        </pc:spChg>
        <pc:spChg chg="mod">
          <ac:chgData name="Adam Rudell" userId="S::arudell@microsoft.com::a6a797f7-0d73-4a8f-a2bd-1d3c9ee13858" providerId="AD" clId="Web-{BFAF3B8B-4FC8-8CDE-3F66-8D0BE0E2C0B2}" dt="2024-04-11T13:42:02.602" v="590" actId="20577"/>
          <ac:spMkLst>
            <pc:docMk/>
            <pc:sldMk cId="851267821" sldId="1732"/>
            <ac:spMk id="3" creationId="{5A89CC6D-C4D3-76F8-388E-AC44A8112AB2}"/>
          </ac:spMkLst>
        </pc:spChg>
        <pc:graphicFrameChg chg="add mod modGraphic">
          <ac:chgData name="Adam Rudell" userId="S::arudell@microsoft.com::a6a797f7-0d73-4a8f-a2bd-1d3c9ee13858" providerId="AD" clId="Web-{BFAF3B8B-4FC8-8CDE-3F66-8D0BE0E2C0B2}" dt="2024-04-11T13:43:55.151" v="1007"/>
          <ac:graphicFrameMkLst>
            <pc:docMk/>
            <pc:sldMk cId="851267821" sldId="1732"/>
            <ac:graphicFrameMk id="4" creationId="{5269AE11-35CB-D260-8220-434FE09D99BF}"/>
          </ac:graphicFrameMkLst>
        </pc:graphicFrameChg>
      </pc:sldChg>
      <pc:sldChg chg="modSp new ord modNotes">
        <pc:chgData name="Adam Rudell" userId="S::arudell@microsoft.com::a6a797f7-0d73-4a8f-a2bd-1d3c9ee13858" providerId="AD" clId="Web-{BFAF3B8B-4FC8-8CDE-3F66-8D0BE0E2C0B2}" dt="2024-04-11T13:53:26.556" v="1303"/>
        <pc:sldMkLst>
          <pc:docMk/>
          <pc:sldMk cId="620299722" sldId="1733"/>
        </pc:sldMkLst>
        <pc:spChg chg="mod">
          <ac:chgData name="Adam Rudell" userId="S::arudell@microsoft.com::a6a797f7-0d73-4a8f-a2bd-1d3c9ee13858" providerId="AD" clId="Web-{BFAF3B8B-4FC8-8CDE-3F66-8D0BE0E2C0B2}" dt="2024-04-11T13:51:40.772" v="1258" actId="20577"/>
          <ac:spMkLst>
            <pc:docMk/>
            <pc:sldMk cId="620299722" sldId="1733"/>
            <ac:spMk id="2" creationId="{33680965-46B8-56A2-D5E5-B2AAD0646614}"/>
          </ac:spMkLst>
        </pc:spChg>
        <pc:spChg chg="mod">
          <ac:chgData name="Adam Rudell" userId="S::arudell@microsoft.com::a6a797f7-0d73-4a8f-a2bd-1d3c9ee13858" providerId="AD" clId="Web-{BFAF3B8B-4FC8-8CDE-3F66-8D0BE0E2C0B2}" dt="2024-04-11T13:52:15.617" v="1295" actId="20577"/>
          <ac:spMkLst>
            <pc:docMk/>
            <pc:sldMk cId="620299722" sldId="1733"/>
            <ac:spMk id="3" creationId="{B5980F87-E034-D9D1-869B-425B4D9667B7}"/>
          </ac:spMkLst>
        </pc:spChg>
      </pc:sldChg>
      <pc:sldChg chg="modSp new modNotes">
        <pc:chgData name="Adam Rudell" userId="S::arudell@microsoft.com::a6a797f7-0d73-4a8f-a2bd-1d3c9ee13858" providerId="AD" clId="Web-{BFAF3B8B-4FC8-8CDE-3F66-8D0BE0E2C0B2}" dt="2024-04-11T14:04:31.386" v="1550"/>
        <pc:sldMkLst>
          <pc:docMk/>
          <pc:sldMk cId="3811741504" sldId="1734"/>
        </pc:sldMkLst>
        <pc:spChg chg="mod">
          <ac:chgData name="Adam Rudell" userId="S::arudell@microsoft.com::a6a797f7-0d73-4a8f-a2bd-1d3c9ee13858" providerId="AD" clId="Web-{BFAF3B8B-4FC8-8CDE-3F66-8D0BE0E2C0B2}" dt="2024-04-11T13:59:41.863" v="1320" actId="20577"/>
          <ac:spMkLst>
            <pc:docMk/>
            <pc:sldMk cId="3811741504" sldId="1734"/>
            <ac:spMk id="2" creationId="{9831AA8E-AED5-5E8C-1AA4-31E757CA4223}"/>
          </ac:spMkLst>
        </pc:spChg>
        <pc:spChg chg="mod">
          <ac:chgData name="Adam Rudell" userId="S::arudell@microsoft.com::a6a797f7-0d73-4a8f-a2bd-1d3c9ee13858" providerId="AD" clId="Web-{BFAF3B8B-4FC8-8CDE-3F66-8D0BE0E2C0B2}" dt="2024-04-11T14:03:35.181" v="1541" actId="20577"/>
          <ac:spMkLst>
            <pc:docMk/>
            <pc:sldMk cId="3811741504" sldId="1734"/>
            <ac:spMk id="3" creationId="{4412EA35-F360-7243-BEBB-D1E355C702CE}"/>
          </ac:spMkLst>
        </pc:spChg>
      </pc:sldChg>
      <pc:sldChg chg="modSp new modNotes">
        <pc:chgData name="Adam Rudell" userId="S::arudell@microsoft.com::a6a797f7-0d73-4a8f-a2bd-1d3c9ee13858" providerId="AD" clId="Web-{BFAF3B8B-4FC8-8CDE-3F66-8D0BE0E2C0B2}" dt="2024-04-11T14:59:29.141" v="2895"/>
        <pc:sldMkLst>
          <pc:docMk/>
          <pc:sldMk cId="2229232386" sldId="1735"/>
        </pc:sldMkLst>
        <pc:spChg chg="mod">
          <ac:chgData name="Adam Rudell" userId="S::arudell@microsoft.com::a6a797f7-0d73-4a8f-a2bd-1d3c9ee13858" providerId="AD" clId="Web-{BFAF3B8B-4FC8-8CDE-3F66-8D0BE0E2C0B2}" dt="2024-04-11T14:36:03.653" v="1741" actId="20577"/>
          <ac:spMkLst>
            <pc:docMk/>
            <pc:sldMk cId="2229232386" sldId="1735"/>
            <ac:spMk id="2" creationId="{9EB0F961-2ABE-4C85-3B16-4C380A284103}"/>
          </ac:spMkLst>
        </pc:spChg>
        <pc:spChg chg="mod">
          <ac:chgData name="Adam Rudell" userId="S::arudell@microsoft.com::a6a797f7-0d73-4a8f-a2bd-1d3c9ee13858" providerId="AD" clId="Web-{BFAF3B8B-4FC8-8CDE-3F66-8D0BE0E2C0B2}" dt="2024-04-11T14:46:35.950" v="2634" actId="20577"/>
          <ac:spMkLst>
            <pc:docMk/>
            <pc:sldMk cId="2229232386" sldId="1735"/>
            <ac:spMk id="3" creationId="{A3BB4BBA-3854-3123-E963-AE7F8F9F67C4}"/>
          </ac:spMkLst>
        </pc:spChg>
      </pc:sldChg>
    </pc:docChg>
  </pc:docChgLst>
  <pc:docChgLst>
    <pc:chgData name="Manika Dhiman (AQUENT LLC)" userId="S::v-manidhiman@microsoft.com::748be0d8-799b-4751-9054-0e6d367ad438" providerId="AD" clId="Web-{CF327C9A-2DDB-2D19-2BB7-499AF8DB45EF}"/>
    <pc:docChg chg="addSld modSld modSection">
      <pc:chgData name="Manika Dhiman (AQUENT LLC)" userId="S::v-manidhiman@microsoft.com::748be0d8-799b-4751-9054-0e6d367ad438" providerId="AD" clId="Web-{CF327C9A-2DDB-2D19-2BB7-499AF8DB45EF}" dt="2024-04-11T12:19:46.467" v="33"/>
      <pc:docMkLst>
        <pc:docMk/>
      </pc:docMkLst>
      <pc:sldChg chg="modSp">
        <pc:chgData name="Manika Dhiman (AQUENT LLC)" userId="S::v-manidhiman@microsoft.com::748be0d8-799b-4751-9054-0e6d367ad438" providerId="AD" clId="Web-{CF327C9A-2DDB-2D19-2BB7-499AF8DB45EF}" dt="2024-04-11T12:12:26.097" v="5" actId="20577"/>
        <pc:sldMkLst>
          <pc:docMk/>
          <pc:sldMk cId="2831440121" sldId="1591"/>
        </pc:sldMkLst>
        <pc:spChg chg="mod">
          <ac:chgData name="Manika Dhiman (AQUENT LLC)" userId="S::v-manidhiman@microsoft.com::748be0d8-799b-4751-9054-0e6d367ad438" providerId="AD" clId="Web-{CF327C9A-2DDB-2D19-2BB7-499AF8DB45EF}" dt="2024-04-11T12:12:26.097" v="5" actId="20577"/>
          <ac:spMkLst>
            <pc:docMk/>
            <pc:sldMk cId="2831440121" sldId="1591"/>
            <ac:spMk id="3" creationId="{7E60F16A-CDD1-4284-8AA4-5C08C92BD4C0}"/>
          </ac:spMkLst>
        </pc:spChg>
      </pc:sldChg>
      <pc:sldChg chg="addCm">
        <pc:chgData name="Manika Dhiman (AQUENT LLC)" userId="S::v-manidhiman@microsoft.com::748be0d8-799b-4751-9054-0e6d367ad438" providerId="AD" clId="Web-{CF327C9A-2DDB-2D19-2BB7-499AF8DB45EF}" dt="2024-04-11T12:19:18.746" v="32"/>
        <pc:sldMkLst>
          <pc:docMk/>
          <pc:sldMk cId="3146876771" sldId="1676"/>
        </pc:sldMkLst>
        <pc:extLst>
          <p:ext xmlns:p="http://schemas.openxmlformats.org/presentationml/2006/main" uri="{D6D511B9-2390-475A-947B-AFAB55BFBCF1}">
            <pc226:cmChg xmlns:pc226="http://schemas.microsoft.com/office/powerpoint/2022/06/main/command" chg="add">
              <pc226:chgData name="Manika Dhiman (AQUENT LLC)" userId="S::v-manidhiman@microsoft.com::748be0d8-799b-4751-9054-0e6d367ad438" providerId="AD" clId="Web-{CF327C9A-2DDB-2D19-2BB7-499AF8DB45EF}" dt="2024-04-11T12:19:18.746" v="32"/>
              <pc2:cmMkLst xmlns:pc2="http://schemas.microsoft.com/office/powerpoint/2019/9/main/command">
                <pc:docMk/>
                <pc:sldMk cId="3146876771" sldId="1676"/>
                <pc2:cmMk id="{3C2703BE-15F5-4193-BFBC-DA1FC36A8996}"/>
              </pc2:cmMkLst>
            </pc226:cmChg>
          </p:ext>
        </pc:extLst>
      </pc:sldChg>
      <pc:sldChg chg="modSp add replId addCm modCm">
        <pc:chgData name="Manika Dhiman (AQUENT LLC)" userId="S::v-manidhiman@microsoft.com::748be0d8-799b-4751-9054-0e6d367ad438" providerId="AD" clId="Web-{CF327C9A-2DDB-2D19-2BB7-499AF8DB45EF}" dt="2024-04-11T12:19:46.467" v="33"/>
        <pc:sldMkLst>
          <pc:docMk/>
          <pc:sldMk cId="4099838399" sldId="1730"/>
        </pc:sldMkLst>
        <pc:spChg chg="mod">
          <ac:chgData name="Manika Dhiman (AQUENT LLC)" userId="S::v-manidhiman@microsoft.com::748be0d8-799b-4751-9054-0e6d367ad438" providerId="AD" clId="Web-{CF327C9A-2DDB-2D19-2BB7-499AF8DB45EF}" dt="2024-04-11T12:16:27.330" v="30" actId="20577"/>
          <ac:spMkLst>
            <pc:docMk/>
            <pc:sldMk cId="4099838399" sldId="1730"/>
            <ac:spMk id="3" creationId="{7E60F16A-CDD1-4284-8AA4-5C08C92BD4C0}"/>
          </ac:spMkLst>
        </pc:spChg>
        <pc:extLst>
          <p:ext xmlns:p="http://schemas.openxmlformats.org/presentationml/2006/main" uri="{D6D511B9-2390-475A-947B-AFAB55BFBCF1}">
            <pc226:cmChg xmlns:pc226="http://schemas.microsoft.com/office/powerpoint/2022/06/main/command" chg="add mod">
              <pc226:chgData name="Manika Dhiman (AQUENT LLC)" userId="S::v-manidhiman@microsoft.com::748be0d8-799b-4751-9054-0e6d367ad438" providerId="AD" clId="Web-{CF327C9A-2DDB-2D19-2BB7-499AF8DB45EF}" dt="2024-04-11T12:19:46.467" v="33"/>
              <pc2:cmMkLst xmlns:pc2="http://schemas.microsoft.com/office/powerpoint/2019/9/main/command">
                <pc:docMk/>
                <pc:sldMk cId="4099838399" sldId="1730"/>
                <pc2:cmMk id="{938A05F7-6D68-4FC5-A9D8-C4B5B8A63AC0}"/>
              </pc2:cmMkLst>
            </pc226:cmChg>
          </p:ext>
        </pc:extLst>
      </pc:sldChg>
    </pc:docChg>
  </pc:docChgLst>
  <pc:docChgLst>
    <pc:chgData name="Adam Rudell" userId="a6a797f7-0d73-4a8f-a2bd-1d3c9ee13858" providerId="ADAL" clId="{76237407-DD6E-4B91-B701-032EE6A60221}"/>
    <pc:docChg chg="custSel modSld">
      <pc:chgData name="Adam Rudell" userId="a6a797f7-0d73-4a8f-a2bd-1d3c9ee13858" providerId="ADAL" clId="{76237407-DD6E-4B91-B701-032EE6A60221}" dt="2024-04-19T16:50:37.755" v="118"/>
      <pc:docMkLst>
        <pc:docMk/>
      </pc:docMkLst>
      <pc:sldChg chg="delCm modNotesTx">
        <pc:chgData name="Adam Rudell" userId="a6a797f7-0d73-4a8f-a2bd-1d3c9ee13858" providerId="ADAL" clId="{76237407-DD6E-4B91-B701-032EE6A60221}" dt="2024-04-10T18:03:02.967" v="104"/>
        <pc:sldMkLst>
          <pc:docMk/>
          <pc:sldMk cId="3072967256" sldId="267"/>
        </pc:sldMkLst>
        <pc:extLst>
          <p:ext xmlns:p="http://schemas.openxmlformats.org/presentationml/2006/main" uri="{D6D511B9-2390-475A-947B-AFAB55BFBCF1}">
            <pc226:cmChg xmlns:pc226="http://schemas.microsoft.com/office/powerpoint/2022/06/main/command" chg="del">
              <pc226:chgData name="Adam Rudell" userId="a6a797f7-0d73-4a8f-a2bd-1d3c9ee13858" providerId="ADAL" clId="{76237407-DD6E-4B91-B701-032EE6A60221}" dt="2024-04-10T18:03:02.967" v="104"/>
              <pc2:cmMkLst xmlns:pc2="http://schemas.microsoft.com/office/powerpoint/2019/9/main/command">
                <pc:docMk/>
                <pc:sldMk cId="3072967256" sldId="267"/>
                <pc2:cmMk id="{30B693C3-2714-4224-9B16-D63BA6AEEAF1}"/>
              </pc2:cmMkLst>
            </pc226:cmChg>
          </p:ext>
        </pc:extLst>
      </pc:sldChg>
      <pc:sldChg chg="delCm modCm">
        <pc:chgData name="Adam Rudell" userId="a6a797f7-0d73-4a8f-a2bd-1d3c9ee13858" providerId="ADAL" clId="{76237407-DD6E-4B91-B701-032EE6A60221}" dt="2024-04-19T16:49:45.742" v="110"/>
        <pc:sldMkLst>
          <pc:docMk/>
          <pc:sldMk cId="3146876771" sldId="1676"/>
        </pc:sldMkLst>
        <pc:extLst>
          <p:ext xmlns:p="http://schemas.openxmlformats.org/presentationml/2006/main" uri="{D6D511B9-2390-475A-947B-AFAB55BFBCF1}">
            <pc226:cmChg xmlns:pc226="http://schemas.microsoft.com/office/powerpoint/2022/06/main/command" chg="del mod">
              <pc226:chgData name="Adam Rudell" userId="a6a797f7-0d73-4a8f-a2bd-1d3c9ee13858" providerId="ADAL" clId="{76237407-DD6E-4B91-B701-032EE6A60221}" dt="2024-04-19T16:49:45.742" v="110"/>
              <pc2:cmMkLst xmlns:pc2="http://schemas.microsoft.com/office/powerpoint/2019/9/main/command">
                <pc:docMk/>
                <pc:sldMk cId="3146876771" sldId="1676"/>
                <pc2:cmMk id="{3C2703BE-15F5-4193-BFBC-DA1FC36A8996}"/>
              </pc2:cmMkLst>
            </pc226:cmChg>
          </p:ext>
        </pc:extLst>
      </pc:sldChg>
      <pc:sldChg chg="delCm">
        <pc:chgData name="Adam Rudell" userId="a6a797f7-0d73-4a8f-a2bd-1d3c9ee13858" providerId="ADAL" clId="{76237407-DD6E-4B91-B701-032EE6A60221}" dt="2024-04-19T16:50:37.755" v="118"/>
        <pc:sldMkLst>
          <pc:docMk/>
          <pc:sldMk cId="2464711021" sldId="1678"/>
        </pc:sldMkLst>
        <pc:extLst>
          <p:ext xmlns:p="http://schemas.openxmlformats.org/presentationml/2006/main" uri="{D6D511B9-2390-475A-947B-AFAB55BFBCF1}">
            <pc226:cmChg xmlns:pc226="http://schemas.microsoft.com/office/powerpoint/2022/06/main/command" chg="del">
              <pc226:chgData name="Adam Rudell" userId="a6a797f7-0d73-4a8f-a2bd-1d3c9ee13858" providerId="ADAL" clId="{76237407-DD6E-4B91-B701-032EE6A60221}" dt="2024-04-19T16:50:37.755" v="118"/>
              <pc2:cmMkLst xmlns:pc2="http://schemas.microsoft.com/office/powerpoint/2019/9/main/command">
                <pc:docMk/>
                <pc:sldMk cId="2464711021" sldId="1678"/>
                <pc2:cmMk id="{D88AC3E2-2705-4678-B562-7A390AB5E199}"/>
              </pc2:cmMkLst>
            </pc226:cmChg>
          </p:ext>
        </pc:extLst>
      </pc:sldChg>
      <pc:sldChg chg="delCm">
        <pc:chgData name="Adam Rudell" userId="a6a797f7-0d73-4a8f-a2bd-1d3c9ee13858" providerId="ADAL" clId="{76237407-DD6E-4B91-B701-032EE6A60221}" dt="2024-04-19T16:50:32.587" v="117"/>
        <pc:sldMkLst>
          <pc:docMk/>
          <pc:sldMk cId="1533316865" sldId="1692"/>
        </pc:sldMkLst>
        <pc:extLst>
          <p:ext xmlns:p="http://schemas.openxmlformats.org/presentationml/2006/main" uri="{D6D511B9-2390-475A-947B-AFAB55BFBCF1}">
            <pc226:cmChg xmlns:pc226="http://schemas.microsoft.com/office/powerpoint/2022/06/main/command" chg="del">
              <pc226:chgData name="Adam Rudell" userId="a6a797f7-0d73-4a8f-a2bd-1d3c9ee13858" providerId="ADAL" clId="{76237407-DD6E-4B91-B701-032EE6A60221}" dt="2024-04-19T16:50:32.587" v="117"/>
              <pc2:cmMkLst xmlns:pc2="http://schemas.microsoft.com/office/powerpoint/2019/9/main/command">
                <pc:docMk/>
                <pc:sldMk cId="1533316865" sldId="1692"/>
                <pc2:cmMk id="{DDB26591-0B89-4560-B341-CDB1FF2C2E5E}"/>
              </pc2:cmMkLst>
            </pc226:cmChg>
          </p:ext>
        </pc:extLst>
      </pc:sldChg>
      <pc:sldChg chg="addSp delSp modSp mod">
        <pc:chgData name="Adam Rudell" userId="a6a797f7-0d73-4a8f-a2bd-1d3c9ee13858" providerId="ADAL" clId="{76237407-DD6E-4B91-B701-032EE6A60221}" dt="2024-04-11T15:24:48.935" v="108" actId="1076"/>
        <pc:sldMkLst>
          <pc:docMk/>
          <pc:sldMk cId="1557137090" sldId="1714"/>
        </pc:sldMkLst>
        <pc:picChg chg="del mod">
          <ac:chgData name="Adam Rudell" userId="a6a797f7-0d73-4a8f-a2bd-1d3c9ee13858" providerId="ADAL" clId="{76237407-DD6E-4B91-B701-032EE6A60221}" dt="2024-04-11T15:24:44.897" v="106" actId="478"/>
          <ac:picMkLst>
            <pc:docMk/>
            <pc:sldMk cId="1557137090" sldId="1714"/>
            <ac:picMk id="4" creationId="{A46797BA-6B8E-349A-930B-6D440B3EDB58}"/>
          </ac:picMkLst>
        </pc:picChg>
        <pc:picChg chg="add mod">
          <ac:chgData name="Adam Rudell" userId="a6a797f7-0d73-4a8f-a2bd-1d3c9ee13858" providerId="ADAL" clId="{76237407-DD6E-4B91-B701-032EE6A60221}" dt="2024-04-11T15:24:48.935" v="108" actId="1076"/>
          <ac:picMkLst>
            <pc:docMk/>
            <pc:sldMk cId="1557137090" sldId="1714"/>
            <ac:picMk id="6" creationId="{702DBD58-C8C7-DB4C-09EE-5B121F7F2CD0}"/>
          </ac:picMkLst>
        </pc:picChg>
      </pc:sldChg>
      <pc:sldChg chg="modSp mod">
        <pc:chgData name="Adam Rudell" userId="a6a797f7-0d73-4a8f-a2bd-1d3c9ee13858" providerId="ADAL" clId="{76237407-DD6E-4B91-B701-032EE6A60221}" dt="2024-04-10T17:57:25.275" v="38" actId="20577"/>
        <pc:sldMkLst>
          <pc:docMk/>
          <pc:sldMk cId="717206897" sldId="1729"/>
        </pc:sldMkLst>
        <pc:spChg chg="mod">
          <ac:chgData name="Adam Rudell" userId="a6a797f7-0d73-4a8f-a2bd-1d3c9ee13858" providerId="ADAL" clId="{76237407-DD6E-4B91-B701-032EE6A60221}" dt="2024-04-10T17:57:25.275" v="38" actId="20577"/>
          <ac:spMkLst>
            <pc:docMk/>
            <pc:sldMk cId="717206897" sldId="1729"/>
            <ac:spMk id="8" creationId="{2AD75F36-4F6F-1293-076B-1B4EC5EB779C}"/>
          </ac:spMkLst>
        </pc:spChg>
      </pc:sldChg>
      <pc:sldChg chg="delCm modCm">
        <pc:chgData name="Adam Rudell" userId="a6a797f7-0d73-4a8f-a2bd-1d3c9ee13858" providerId="ADAL" clId="{76237407-DD6E-4B91-B701-032EE6A60221}" dt="2024-04-19T16:50:15.757" v="116"/>
        <pc:sldMkLst>
          <pc:docMk/>
          <pc:sldMk cId="4099838399" sldId="1730"/>
        </pc:sldMkLst>
        <pc:extLst>
          <p:ext xmlns:p="http://schemas.openxmlformats.org/presentationml/2006/main" uri="{D6D511B9-2390-475A-947B-AFAB55BFBCF1}">
            <pc226:cmChg xmlns:pc226="http://schemas.microsoft.com/office/powerpoint/2022/06/main/command" chg="del mod">
              <pc226:chgData name="Adam Rudell" userId="a6a797f7-0d73-4a8f-a2bd-1d3c9ee13858" providerId="ADAL" clId="{76237407-DD6E-4B91-B701-032EE6A60221}" dt="2024-04-19T16:50:15.757" v="116"/>
              <pc2:cmMkLst xmlns:pc2="http://schemas.microsoft.com/office/powerpoint/2019/9/main/command">
                <pc:docMk/>
                <pc:sldMk cId="4099838399" sldId="1730"/>
                <pc2:cmMk id="{938A05F7-6D68-4FC5-A9D8-C4B5B8A63AC0}"/>
              </pc2:cmMkLst>
            </pc226:cmChg>
          </p:ext>
        </pc:extLst>
      </pc:sldChg>
      <pc:sldChg chg="delCm modCm">
        <pc:chgData name="Adam Rudell" userId="a6a797f7-0d73-4a8f-a2bd-1d3c9ee13858" providerId="ADAL" clId="{76237407-DD6E-4B91-B701-032EE6A60221}" dt="2024-04-19T16:49:57.823" v="114"/>
        <pc:sldMkLst>
          <pc:docMk/>
          <pc:sldMk cId="1620091690" sldId="1736"/>
        </pc:sldMkLst>
        <pc:extLst>
          <p:ext xmlns:p="http://schemas.openxmlformats.org/presentationml/2006/main" uri="{D6D511B9-2390-475A-947B-AFAB55BFBCF1}">
            <pc226:cmChg xmlns:pc226="http://schemas.microsoft.com/office/powerpoint/2022/06/main/command" chg="del mod">
              <pc226:chgData name="Adam Rudell" userId="a6a797f7-0d73-4a8f-a2bd-1d3c9ee13858" providerId="ADAL" clId="{76237407-DD6E-4B91-B701-032EE6A60221}" dt="2024-04-19T16:49:57.823" v="114"/>
              <pc2:cmMkLst xmlns:pc2="http://schemas.microsoft.com/office/powerpoint/2019/9/main/command">
                <pc:docMk/>
                <pc:sldMk cId="1620091690" sldId="1736"/>
                <pc2:cmMk id="{B7C635FF-10A4-4FCD-881D-C490CA99D4E6}"/>
              </pc2:cmMkLst>
            </pc226:cmChg>
          </p:ext>
        </pc:extLst>
      </pc:sldChg>
    </pc:docChg>
  </pc:docChgLst>
  <pc:docChgLst>
    <pc:chgData name="Manika Dhiman (AQUENT LLC)" userId="748be0d8-799b-4751-9054-0e6d367ad438" providerId="ADAL" clId="{70032BC1-8737-419C-A455-4852CE79AB13}"/>
    <pc:docChg chg="undo custSel addSld delSld modSld sldOrd modSection">
      <pc:chgData name="Manika Dhiman (AQUENT LLC)" userId="748be0d8-799b-4751-9054-0e6d367ad438" providerId="ADAL" clId="{70032BC1-8737-419C-A455-4852CE79AB13}" dt="2024-04-23T08:24:39.144" v="272" actId="113"/>
      <pc:docMkLst>
        <pc:docMk/>
      </pc:docMkLst>
      <pc:sldChg chg="modNotes">
        <pc:chgData name="Manika Dhiman (AQUENT LLC)" userId="748be0d8-799b-4751-9054-0e6d367ad438" providerId="ADAL" clId="{70032BC1-8737-419C-A455-4852CE79AB13}" dt="2024-04-23T08:16:46.487" v="243" actId="207"/>
        <pc:sldMkLst>
          <pc:docMk/>
          <pc:sldMk cId="3818105434" sldId="264"/>
        </pc:sldMkLst>
      </pc:sldChg>
      <pc:sldChg chg="modNotes">
        <pc:chgData name="Manika Dhiman (AQUENT LLC)" userId="748be0d8-799b-4751-9054-0e6d367ad438" providerId="ADAL" clId="{70032BC1-8737-419C-A455-4852CE79AB13}" dt="2024-04-23T08:22:47.329" v="264" actId="207"/>
        <pc:sldMkLst>
          <pc:docMk/>
          <pc:sldMk cId="3072967256" sldId="267"/>
        </pc:sldMkLst>
      </pc:sldChg>
      <pc:sldChg chg="modNotes">
        <pc:chgData name="Manika Dhiman (AQUENT LLC)" userId="748be0d8-799b-4751-9054-0e6d367ad438" providerId="ADAL" clId="{70032BC1-8737-419C-A455-4852CE79AB13}" dt="2024-04-23T08:19:10.161" v="254" actId="478"/>
        <pc:sldMkLst>
          <pc:docMk/>
          <pc:sldMk cId="901777237" sldId="1585"/>
        </pc:sldMkLst>
      </pc:sldChg>
      <pc:sldChg chg="modNotes">
        <pc:chgData name="Manika Dhiman (AQUENT LLC)" userId="748be0d8-799b-4751-9054-0e6d367ad438" providerId="ADAL" clId="{70032BC1-8737-419C-A455-4852CE79AB13}" dt="2024-04-23T08:17:23.898" v="247" actId="207"/>
        <pc:sldMkLst>
          <pc:docMk/>
          <pc:sldMk cId="1861610162" sldId="1596"/>
        </pc:sldMkLst>
      </pc:sldChg>
      <pc:sldChg chg="modNotes">
        <pc:chgData name="Manika Dhiman (AQUENT LLC)" userId="748be0d8-799b-4751-9054-0e6d367ad438" providerId="ADAL" clId="{70032BC1-8737-419C-A455-4852CE79AB13}" dt="2024-04-23T08:19:16.850" v="255" actId="478"/>
        <pc:sldMkLst>
          <pc:docMk/>
          <pc:sldMk cId="1506781693" sldId="1672"/>
        </pc:sldMkLst>
      </pc:sldChg>
      <pc:sldChg chg="modNotes">
        <pc:chgData name="Manika Dhiman (AQUENT LLC)" userId="748be0d8-799b-4751-9054-0e6d367ad438" providerId="ADAL" clId="{70032BC1-8737-419C-A455-4852CE79AB13}" dt="2024-04-23T08:23:55.292" v="270" actId="478"/>
        <pc:sldMkLst>
          <pc:docMk/>
          <pc:sldMk cId="1780743460" sldId="1673"/>
        </pc:sldMkLst>
      </pc:sldChg>
      <pc:sldChg chg="modNotes">
        <pc:chgData name="Manika Dhiman (AQUENT LLC)" userId="748be0d8-799b-4751-9054-0e6d367ad438" providerId="ADAL" clId="{70032BC1-8737-419C-A455-4852CE79AB13}" dt="2024-04-23T08:19:41.187" v="257" actId="478"/>
        <pc:sldMkLst>
          <pc:docMk/>
          <pc:sldMk cId="2385145152" sldId="1674"/>
        </pc:sldMkLst>
      </pc:sldChg>
      <pc:sldChg chg="modNotes">
        <pc:chgData name="Manika Dhiman (AQUENT LLC)" userId="748be0d8-799b-4751-9054-0e6d367ad438" providerId="ADAL" clId="{70032BC1-8737-419C-A455-4852CE79AB13}" dt="2024-04-23T08:20:06.935" v="261" actId="478"/>
        <pc:sldMkLst>
          <pc:docMk/>
          <pc:sldMk cId="3197391653" sldId="1675"/>
        </pc:sldMkLst>
      </pc:sldChg>
      <pc:sldChg chg="modCm modNotes">
        <pc:chgData name="Manika Dhiman (AQUENT LLC)" userId="748be0d8-799b-4751-9054-0e6d367ad438" providerId="ADAL" clId="{70032BC1-8737-419C-A455-4852CE79AB13}" dt="2024-04-23T08:20:22.488" v="263" actId="478"/>
        <pc:sldMkLst>
          <pc:docMk/>
          <pc:sldMk cId="3146876771" sldId="1676"/>
        </pc:sldMkLst>
        <pc:extLst>
          <p:ext xmlns:p="http://schemas.openxmlformats.org/presentationml/2006/main" uri="{D6D511B9-2390-475A-947B-AFAB55BFBCF1}">
            <pc226:cmChg xmlns:pc226="http://schemas.microsoft.com/office/powerpoint/2022/06/main/command" chg="">
              <pc226:chgData name="Manika Dhiman (AQUENT LLC)" userId="748be0d8-799b-4751-9054-0e6d367ad438" providerId="ADAL" clId="{70032BC1-8737-419C-A455-4852CE79AB13}" dt="2024-04-12T08:36:46.096" v="237"/>
              <pc2:cmMkLst xmlns:pc2="http://schemas.microsoft.com/office/powerpoint/2019/9/main/command">
                <pc:docMk/>
                <pc:sldMk cId="3146876771" sldId="1676"/>
                <pc2:cmMk id="{3C2703BE-15F5-4193-BFBC-DA1FC36A8996}"/>
              </pc2:cmMkLst>
              <pc226:cmRplyChg chg="mod modRxn">
                <pc226:chgData name="Manika Dhiman (AQUENT LLC)" userId="748be0d8-799b-4751-9054-0e6d367ad438" providerId="ADAL" clId="{70032BC1-8737-419C-A455-4852CE79AB13}" dt="2024-04-12T08:36:46.096" v="237"/>
                <pc2:cmRplyMkLst xmlns:pc2="http://schemas.microsoft.com/office/powerpoint/2019/9/main/command">
                  <pc:docMk/>
                  <pc:sldMk cId="3146876771" sldId="1676"/>
                  <pc2:cmMk id="{3C2703BE-15F5-4193-BFBC-DA1FC36A8996}"/>
                  <pc2:cmRplyMk id="{91A2A275-EEB9-4A90-BDAC-D9F51444BFE3}"/>
                </pc2:cmRplyMkLst>
              </pc226:cmRplyChg>
            </pc226:cmChg>
          </p:ext>
        </pc:extLst>
      </pc:sldChg>
      <pc:sldChg chg="modNotes">
        <pc:chgData name="Manika Dhiman (AQUENT LLC)" userId="748be0d8-799b-4751-9054-0e6d367ad438" providerId="ADAL" clId="{70032BC1-8737-419C-A455-4852CE79AB13}" dt="2024-04-23T08:23:06.568" v="267" actId="478"/>
        <pc:sldMkLst>
          <pc:docMk/>
          <pc:sldMk cId="2613216984" sldId="1677"/>
        </pc:sldMkLst>
      </pc:sldChg>
      <pc:sldChg chg="addSp delSp modSp mod modCm">
        <pc:chgData name="Manika Dhiman (AQUENT LLC)" userId="748be0d8-799b-4751-9054-0e6d367ad438" providerId="ADAL" clId="{70032BC1-8737-419C-A455-4852CE79AB13}" dt="2024-04-11T16:29:43.169" v="9"/>
        <pc:sldMkLst>
          <pc:docMk/>
          <pc:sldMk cId="2464711021" sldId="1678"/>
        </pc:sldMkLst>
        <pc:graphicFrameChg chg="add mod">
          <ac:chgData name="Manika Dhiman (AQUENT LLC)" userId="748be0d8-799b-4751-9054-0e6d367ad438" providerId="ADAL" clId="{70032BC1-8737-419C-A455-4852CE79AB13}" dt="2024-04-11T16:28:50.714" v="7"/>
          <ac:graphicFrameMkLst>
            <pc:docMk/>
            <pc:sldMk cId="2464711021" sldId="1678"/>
            <ac:graphicFrameMk id="3" creationId="{327504F6-13E6-B43A-C0F2-E7C42B7A8081}"/>
          </ac:graphicFrameMkLst>
        </pc:graphicFrameChg>
        <pc:graphicFrameChg chg="del">
          <ac:chgData name="Manika Dhiman (AQUENT LLC)" userId="748be0d8-799b-4751-9054-0e6d367ad438" providerId="ADAL" clId="{70032BC1-8737-419C-A455-4852CE79AB13}" dt="2024-04-11T16:28:49.450" v="6" actId="478"/>
          <ac:graphicFrameMkLst>
            <pc:docMk/>
            <pc:sldMk cId="2464711021" sldId="1678"/>
            <ac:graphicFrameMk id="5" creationId="{3CA8AA8C-E093-3CFE-93D6-EEBB969B7F09}"/>
          </ac:graphicFrameMkLst>
        </pc:graphicFrameChg>
        <pc:extLst>
          <p:ext xmlns:p="http://schemas.openxmlformats.org/presentationml/2006/main" uri="{D6D511B9-2390-475A-947B-AFAB55BFBCF1}">
            <pc226:cmChg xmlns:pc226="http://schemas.microsoft.com/office/powerpoint/2022/06/main/command" chg="">
              <pc226:chgData name="Manika Dhiman (AQUENT LLC)" userId="748be0d8-799b-4751-9054-0e6d367ad438" providerId="ADAL" clId="{70032BC1-8737-419C-A455-4852CE79AB13}" dt="2024-04-11T16:29:43.169" v="9"/>
              <pc2:cmMkLst xmlns:pc2="http://schemas.microsoft.com/office/powerpoint/2019/9/main/command">
                <pc:docMk/>
                <pc:sldMk cId="2464711021" sldId="1678"/>
                <pc2:cmMk id="{D88AC3E2-2705-4678-B562-7A390AB5E199}"/>
              </pc2:cmMkLst>
              <pc226:cmRplyChg chg="add">
                <pc226:chgData name="Manika Dhiman (AQUENT LLC)" userId="748be0d8-799b-4751-9054-0e6d367ad438" providerId="ADAL" clId="{70032BC1-8737-419C-A455-4852CE79AB13}" dt="2024-04-11T16:29:43.169" v="9"/>
                <pc2:cmRplyMkLst xmlns:pc2="http://schemas.microsoft.com/office/powerpoint/2019/9/main/command">
                  <pc:docMk/>
                  <pc:sldMk cId="2464711021" sldId="1678"/>
                  <pc2:cmMk id="{D88AC3E2-2705-4678-B562-7A390AB5E199}"/>
                  <pc2:cmRplyMk id="{5D1A9C1C-7A6D-4144-B1E6-B61CE0BB966A}"/>
                </pc2:cmRplyMkLst>
              </pc226:cmRplyChg>
            </pc226:cmChg>
          </p:ext>
        </pc:extLst>
      </pc:sldChg>
      <pc:sldChg chg="ord modCm">
        <pc:chgData name="Manika Dhiman (AQUENT LLC)" userId="748be0d8-799b-4751-9054-0e6d367ad438" providerId="ADAL" clId="{70032BC1-8737-419C-A455-4852CE79AB13}" dt="2024-04-11T16:34:38.550" v="10"/>
        <pc:sldMkLst>
          <pc:docMk/>
          <pc:sldMk cId="1533316865" sldId="1692"/>
        </pc:sldMkLst>
        <pc:extLst>
          <p:ext xmlns:p="http://schemas.openxmlformats.org/presentationml/2006/main" uri="{D6D511B9-2390-475A-947B-AFAB55BFBCF1}">
            <pc226:cmChg xmlns:pc226="http://schemas.microsoft.com/office/powerpoint/2022/06/main/command" chg="mod">
              <pc226:chgData name="Manika Dhiman (AQUENT LLC)" userId="748be0d8-799b-4751-9054-0e6d367ad438" providerId="ADAL" clId="{70032BC1-8737-419C-A455-4852CE79AB13}" dt="2024-04-11T16:34:38.550" v="10"/>
              <pc2:cmMkLst xmlns:pc2="http://schemas.microsoft.com/office/powerpoint/2019/9/main/command">
                <pc:docMk/>
                <pc:sldMk cId="1533316865" sldId="1692"/>
                <pc2:cmMk id="{DDB26591-0B89-4560-B341-CDB1FF2C2E5E}"/>
              </pc2:cmMkLst>
              <pc226:cmRplyChg chg="add">
                <pc226:chgData name="Manika Dhiman (AQUENT LLC)" userId="748be0d8-799b-4751-9054-0e6d367ad438" providerId="ADAL" clId="{70032BC1-8737-419C-A455-4852CE79AB13}" dt="2024-04-11T16:34:38.550" v="10"/>
                <pc2:cmRplyMkLst xmlns:pc2="http://schemas.microsoft.com/office/powerpoint/2019/9/main/command">
                  <pc:docMk/>
                  <pc:sldMk cId="1533316865" sldId="1692"/>
                  <pc2:cmMk id="{DDB26591-0B89-4560-B341-CDB1FF2C2E5E}"/>
                  <pc2:cmRplyMk id="{827B71CD-D997-4D98-B118-6A7492DD9C99}"/>
                </pc2:cmRplyMkLst>
              </pc226:cmRplyChg>
            </pc226:cmChg>
          </p:ext>
        </pc:extLst>
      </pc:sldChg>
      <pc:sldChg chg="modNotes">
        <pc:chgData name="Manika Dhiman (AQUENT LLC)" userId="748be0d8-799b-4751-9054-0e6d367ad438" providerId="ADAL" clId="{70032BC1-8737-419C-A455-4852CE79AB13}" dt="2024-04-23T08:18:42.907" v="252" actId="207"/>
        <pc:sldMkLst>
          <pc:docMk/>
          <pc:sldMk cId="1500340296" sldId="1695"/>
        </pc:sldMkLst>
      </pc:sldChg>
      <pc:sldChg chg="modNotes">
        <pc:chgData name="Manika Dhiman (AQUENT LLC)" userId="748be0d8-799b-4751-9054-0e6d367ad438" providerId="ADAL" clId="{70032BC1-8737-419C-A455-4852CE79AB13}" dt="2024-04-23T08:17:34.352" v="248" actId="207"/>
        <pc:sldMkLst>
          <pc:docMk/>
          <pc:sldMk cId="4274453286" sldId="1698"/>
        </pc:sldMkLst>
      </pc:sldChg>
      <pc:sldChg chg="modNotes">
        <pc:chgData name="Manika Dhiman (AQUENT LLC)" userId="748be0d8-799b-4751-9054-0e6d367ad438" providerId="ADAL" clId="{70032BC1-8737-419C-A455-4852CE79AB13}" dt="2024-04-23T08:17:43.182" v="250" actId="207"/>
        <pc:sldMkLst>
          <pc:docMk/>
          <pc:sldMk cId="771435084" sldId="1699"/>
        </pc:sldMkLst>
      </pc:sldChg>
      <pc:sldChg chg="modNotes">
        <pc:chgData name="Manika Dhiman (AQUENT LLC)" userId="748be0d8-799b-4751-9054-0e6d367ad438" providerId="ADAL" clId="{70032BC1-8737-419C-A455-4852CE79AB13}" dt="2024-04-23T08:16:59.840" v="244" actId="207"/>
        <pc:sldMkLst>
          <pc:docMk/>
          <pc:sldMk cId="184395688" sldId="1724"/>
        </pc:sldMkLst>
      </pc:sldChg>
      <pc:sldChg chg="modNotes">
        <pc:chgData name="Manika Dhiman (AQUENT LLC)" userId="748be0d8-799b-4751-9054-0e6d367ad438" providerId="ADAL" clId="{70032BC1-8737-419C-A455-4852CE79AB13}" dt="2024-04-23T08:17:07.888" v="245" actId="207"/>
        <pc:sldMkLst>
          <pc:docMk/>
          <pc:sldMk cId="1284110261" sldId="1725"/>
        </pc:sldMkLst>
      </pc:sldChg>
      <pc:sldChg chg="modNotes">
        <pc:chgData name="Manika Dhiman (AQUENT LLC)" userId="748be0d8-799b-4751-9054-0e6d367ad438" providerId="ADAL" clId="{70032BC1-8737-419C-A455-4852CE79AB13}" dt="2024-04-23T08:19:49.803" v="258" actId="207"/>
        <pc:sldMkLst>
          <pc:docMk/>
          <pc:sldMk cId="2532076281" sldId="1726"/>
        </pc:sldMkLst>
      </pc:sldChg>
      <pc:sldChg chg="modNotes">
        <pc:chgData name="Manika Dhiman (AQUENT LLC)" userId="748be0d8-799b-4751-9054-0e6d367ad438" providerId="ADAL" clId="{70032BC1-8737-419C-A455-4852CE79AB13}" dt="2024-04-23T08:17:12.720" v="246" actId="207"/>
        <pc:sldMkLst>
          <pc:docMk/>
          <pc:sldMk cId="3996020272" sldId="1727"/>
        </pc:sldMkLst>
      </pc:sldChg>
      <pc:sldChg chg="modSp mod modCm">
        <pc:chgData name="Manika Dhiman (AQUENT LLC)" userId="748be0d8-799b-4751-9054-0e6d367ad438" providerId="ADAL" clId="{70032BC1-8737-419C-A455-4852CE79AB13}" dt="2024-04-12T08:50:25.046" v="242"/>
        <pc:sldMkLst>
          <pc:docMk/>
          <pc:sldMk cId="4099838399" sldId="1730"/>
        </pc:sldMkLst>
        <pc:spChg chg="mod">
          <ac:chgData name="Manika Dhiman (AQUENT LLC)" userId="748be0d8-799b-4751-9054-0e6d367ad438" providerId="ADAL" clId="{70032BC1-8737-419C-A455-4852CE79AB13}" dt="2024-04-12T08:32:31.756" v="235" actId="20577"/>
          <ac:spMkLst>
            <pc:docMk/>
            <pc:sldMk cId="4099838399" sldId="1730"/>
            <ac:spMk id="3" creationId="{7E60F16A-CDD1-4284-8AA4-5C08C92BD4C0}"/>
          </ac:spMkLst>
        </pc:spChg>
        <pc:extLst>
          <p:ext xmlns:p="http://schemas.openxmlformats.org/presentationml/2006/main" uri="{D6D511B9-2390-475A-947B-AFAB55BFBCF1}">
            <pc226:cmChg xmlns:pc226="http://schemas.microsoft.com/office/powerpoint/2022/06/main/command" chg="mod">
              <pc226:chgData name="Manika Dhiman (AQUENT LLC)" userId="748be0d8-799b-4751-9054-0e6d367ad438" providerId="ADAL" clId="{70032BC1-8737-419C-A455-4852CE79AB13}" dt="2024-04-12T08:50:25.046" v="242"/>
              <pc2:cmMkLst xmlns:pc2="http://schemas.microsoft.com/office/powerpoint/2019/9/main/command">
                <pc:docMk/>
                <pc:sldMk cId="4099838399" sldId="1730"/>
                <pc2:cmMk id="{938A05F7-6D68-4FC5-A9D8-C4B5B8A63AC0}"/>
              </pc2:cmMkLst>
              <pc226:cmRplyChg chg="add mod">
                <pc226:chgData name="Manika Dhiman (AQUENT LLC)" userId="748be0d8-799b-4751-9054-0e6d367ad438" providerId="ADAL" clId="{70032BC1-8737-419C-A455-4852CE79AB13}" dt="2024-04-12T08:50:25.046" v="242"/>
                <pc2:cmRplyMkLst xmlns:pc2="http://schemas.microsoft.com/office/powerpoint/2019/9/main/command">
                  <pc:docMk/>
                  <pc:sldMk cId="4099838399" sldId="1730"/>
                  <pc2:cmMk id="{938A05F7-6D68-4FC5-A9D8-C4B5B8A63AC0}"/>
                  <pc2:cmRplyMk id="{B880D637-097C-468A-AB4C-B41FF6FEA032}"/>
                </pc2:cmRplyMkLst>
              </pc226:cmRplyChg>
            </pc226:cmChg>
          </p:ext>
        </pc:extLst>
      </pc:sldChg>
      <pc:sldChg chg="modNotes">
        <pc:chgData name="Manika Dhiman (AQUENT LLC)" userId="748be0d8-799b-4751-9054-0e6d367ad438" providerId="ADAL" clId="{70032BC1-8737-419C-A455-4852CE79AB13}" dt="2024-04-23T08:22:52.665" v="265" actId="207"/>
        <pc:sldMkLst>
          <pc:docMk/>
          <pc:sldMk cId="2129365109" sldId="1731"/>
        </pc:sldMkLst>
      </pc:sldChg>
      <pc:sldChg chg="modSp add mod addCm delCm">
        <pc:chgData name="Manika Dhiman (AQUENT LLC)" userId="748be0d8-799b-4751-9054-0e6d367ad438" providerId="ADAL" clId="{70032BC1-8737-419C-A455-4852CE79AB13}" dt="2024-04-23T08:24:39.144" v="272" actId="113"/>
        <pc:sldMkLst>
          <pc:docMk/>
          <pc:sldMk cId="1620091690" sldId="1736"/>
        </pc:sldMkLst>
        <pc:spChg chg="mod">
          <ac:chgData name="Manika Dhiman (AQUENT LLC)" userId="748be0d8-799b-4751-9054-0e6d367ad438" providerId="ADAL" clId="{70032BC1-8737-419C-A455-4852CE79AB13}" dt="2024-04-23T08:24:39.144" v="272" actId="113"/>
          <ac:spMkLst>
            <pc:docMk/>
            <pc:sldMk cId="1620091690" sldId="1736"/>
            <ac:spMk id="3" creationId="{7E60F16A-CDD1-4284-8AA4-5C08C92BD4C0}"/>
          </ac:spMkLst>
        </pc:spChg>
        <pc:extLst>
          <p:ext xmlns:p="http://schemas.openxmlformats.org/presentationml/2006/main" uri="{D6D511B9-2390-475A-947B-AFAB55BFBCF1}">
            <pc226:cmChg xmlns:pc226="http://schemas.microsoft.com/office/powerpoint/2022/06/main/command" chg="del">
              <pc226:chgData name="Manika Dhiman (AQUENT LLC)" userId="748be0d8-799b-4751-9054-0e6d367ad438" providerId="ADAL" clId="{70032BC1-8737-419C-A455-4852CE79AB13}" dt="2024-04-12T08:46:40.600" v="240"/>
              <pc2:cmMkLst xmlns:pc2="http://schemas.microsoft.com/office/powerpoint/2019/9/main/command">
                <pc:docMk/>
                <pc:sldMk cId="1620091690" sldId="1736"/>
                <pc2:cmMk id="{90488864-ED0A-4A18-B6CA-6884DF2E7BF1}"/>
              </pc2:cmMkLst>
            </pc226:cmChg>
            <pc226:cmChg xmlns:pc226="http://schemas.microsoft.com/office/powerpoint/2022/06/main/command" chg="add">
              <pc226:chgData name="Manika Dhiman (AQUENT LLC)" userId="748be0d8-799b-4751-9054-0e6d367ad438" providerId="ADAL" clId="{70032BC1-8737-419C-A455-4852CE79AB13}" dt="2024-04-12T08:50:03.405" v="241"/>
              <pc2:cmMkLst xmlns:pc2="http://schemas.microsoft.com/office/powerpoint/2019/9/main/command">
                <pc:docMk/>
                <pc:sldMk cId="1620091690" sldId="1736"/>
                <pc2:cmMk id="{B7C635FF-10A4-4FCD-881D-C490CA99D4E6}"/>
              </pc2:cmMkLst>
            </pc226:cmChg>
          </p:ext>
        </pc:extLst>
      </pc:sldChg>
      <pc:sldChg chg="addSp delSp modSp new del mod">
        <pc:chgData name="Manika Dhiman (AQUENT LLC)" userId="748be0d8-799b-4751-9054-0e6d367ad438" providerId="ADAL" clId="{70032BC1-8737-419C-A455-4852CE79AB13}" dt="2024-04-11T16:28:54.044" v="8" actId="47"/>
        <pc:sldMkLst>
          <pc:docMk/>
          <pc:sldMk cId="4018980727" sldId="1736"/>
        </pc:sldMkLst>
        <pc:graphicFrameChg chg="add del mod modGraphic">
          <ac:chgData name="Manika Dhiman (AQUENT LLC)" userId="748be0d8-799b-4751-9054-0e6d367ad438" providerId="ADAL" clId="{70032BC1-8737-419C-A455-4852CE79AB13}" dt="2024-04-11T16:28:44.642" v="5" actId="21"/>
          <ac:graphicFrameMkLst>
            <pc:docMk/>
            <pc:sldMk cId="4018980727" sldId="1736"/>
            <ac:graphicFrameMk id="5" creationId="{327504F6-13E6-B43A-C0F2-E7C42B7A8081}"/>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8136BE-DEFD-47BC-B162-D0C4ADF78130}" type="datetimeFigureOut">
              <a:rPr lang="en-US" smtClean="0"/>
              <a:t>4/23/2024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313C21-3316-4FFE-B47E-C6542EB6EC46}" type="slidenum">
              <a:rPr lang="en-US" smtClean="0"/>
              <a:t>‹#›</a:t>
            </a:fld>
            <a:endParaRPr lang="en-US" dirty="0"/>
          </a:p>
        </p:txBody>
      </p:sp>
    </p:spTree>
    <p:extLst>
      <p:ext uri="{BB962C8B-B14F-4D97-AF65-F5344CB8AC3E}">
        <p14:creationId xmlns:p14="http://schemas.microsoft.com/office/powerpoint/2010/main" val="2980616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9229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51313C21-3316-4FFE-B47E-C6542EB6EC46}" type="slidenum">
              <a:rPr lang="en-US" smtClean="0"/>
              <a:t>10</a:t>
            </a:fld>
            <a:endParaRPr lang="en-US" dirty="0"/>
          </a:p>
        </p:txBody>
      </p:sp>
    </p:spTree>
    <p:extLst>
      <p:ext uri="{BB962C8B-B14F-4D97-AF65-F5344CB8AC3E}">
        <p14:creationId xmlns:p14="http://schemas.microsoft.com/office/powerpoint/2010/main" val="3332633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51313C21-3316-4FFE-B47E-C6542EB6EC46}" type="slidenum">
              <a:rPr lang="en-US" smtClean="0"/>
              <a:t>11</a:t>
            </a:fld>
            <a:endParaRPr lang="en-US" dirty="0"/>
          </a:p>
        </p:txBody>
      </p:sp>
    </p:spTree>
    <p:extLst>
      <p:ext uri="{BB962C8B-B14F-4D97-AF65-F5344CB8AC3E}">
        <p14:creationId xmlns:p14="http://schemas.microsoft.com/office/powerpoint/2010/main" val="9526426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313C21-3316-4FFE-B47E-C6542EB6EC46}" type="slidenum">
              <a:rPr lang="en-US" smtClean="0"/>
              <a:t>12</a:t>
            </a:fld>
            <a:endParaRPr lang="en-US" dirty="0"/>
          </a:p>
        </p:txBody>
      </p:sp>
    </p:spTree>
    <p:extLst>
      <p:ext uri="{BB962C8B-B14F-4D97-AF65-F5344CB8AC3E}">
        <p14:creationId xmlns:p14="http://schemas.microsoft.com/office/powerpoint/2010/main" val="1518112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See answers at end of the deck.</a:t>
            </a:r>
          </a:p>
        </p:txBody>
      </p:sp>
      <p:sp>
        <p:nvSpPr>
          <p:cNvPr id="4" name="Slide Number Placeholder 3"/>
          <p:cNvSpPr>
            <a:spLocks noGrp="1"/>
          </p:cNvSpPr>
          <p:nvPr>
            <p:ph type="sldNum" sz="quarter" idx="5"/>
          </p:nvPr>
        </p:nvSpPr>
        <p:spPr/>
        <p:txBody>
          <a:bodyPr/>
          <a:lstStyle/>
          <a:p>
            <a:fld id="{51313C21-3316-4FFE-B47E-C6542EB6EC46}" type="slidenum">
              <a:rPr lang="en-US" smtClean="0"/>
              <a:t>13</a:t>
            </a:fld>
            <a:endParaRPr lang="en-US" dirty="0"/>
          </a:p>
        </p:txBody>
      </p:sp>
    </p:spTree>
    <p:extLst>
      <p:ext uri="{BB962C8B-B14F-4D97-AF65-F5344CB8AC3E}">
        <p14:creationId xmlns:p14="http://schemas.microsoft.com/office/powerpoint/2010/main" val="9314846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15006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Virtual Network (vNet) is the fundamental building block for your private network in Azure and Azure Stack. vNet enables many types of resources, such as VMs, to securely communicate with each other, the internet, and on-premises networks. vNet is like a traditional network that you'd operate in your own data center but brings with it additional benefits of infrastructure such as scale, availability, and isolation.</a:t>
            </a:r>
            <a:endParaRPr lang="en-US" dirty="0"/>
          </a:p>
          <a:p>
            <a:endParaRPr lang="en-US" dirty="0">
              <a:cs typeface="Calibri"/>
            </a:endParaRPr>
          </a:p>
        </p:txBody>
      </p:sp>
      <p:sp>
        <p:nvSpPr>
          <p:cNvPr id="4" name="Slide Number Placeholder 3"/>
          <p:cNvSpPr>
            <a:spLocks noGrp="1"/>
          </p:cNvSpPr>
          <p:nvPr>
            <p:ph type="sldNum" sz="quarter" idx="10"/>
          </p:nvPr>
        </p:nvSpPr>
        <p:spPr/>
        <p:txBody>
          <a:bodyPr/>
          <a:lstStyle/>
          <a:p>
            <a:fld id="{3636ECF0-0548-4924-9985-9298AF476B51}" type="slidenum">
              <a:rPr lang="en-US" smtClean="0"/>
              <a:t>15</a:t>
            </a:fld>
            <a:endParaRPr lang="en-US" dirty="0"/>
          </a:p>
        </p:txBody>
      </p:sp>
    </p:spTree>
    <p:extLst>
      <p:ext uri="{BB962C8B-B14F-4D97-AF65-F5344CB8AC3E}">
        <p14:creationId xmlns:p14="http://schemas.microsoft.com/office/powerpoint/2010/main" val="21341262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endParaRPr lang="en-US" dirty="0">
              <a:cs typeface="Calibri"/>
            </a:endParaRPr>
          </a:p>
        </p:txBody>
      </p:sp>
      <p:sp>
        <p:nvSpPr>
          <p:cNvPr id="4" name="Slide Number Placeholder 3"/>
          <p:cNvSpPr>
            <a:spLocks noGrp="1"/>
          </p:cNvSpPr>
          <p:nvPr>
            <p:ph type="sldNum" sz="quarter" idx="10"/>
          </p:nvPr>
        </p:nvSpPr>
        <p:spPr/>
        <p:txBody>
          <a:bodyPr/>
          <a:lstStyle/>
          <a:p>
            <a:fld id="{3636ECF0-0548-4924-9985-9298AF476B51}" type="slidenum">
              <a:rPr lang="en-US" smtClean="0"/>
              <a:t>16</a:t>
            </a:fld>
            <a:endParaRPr lang="en-US" dirty="0"/>
          </a:p>
        </p:txBody>
      </p:sp>
    </p:spTree>
    <p:extLst>
      <p:ext uri="{BB962C8B-B14F-4D97-AF65-F5344CB8AC3E}">
        <p14:creationId xmlns:p14="http://schemas.microsoft.com/office/powerpoint/2010/main" val="20321274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36ECF0-0548-4924-9985-9298AF476B51}" type="slidenum">
              <a:rPr lang="en-US" smtClean="0"/>
              <a:t>17</a:t>
            </a:fld>
            <a:endParaRPr lang="en-US" dirty="0"/>
          </a:p>
        </p:txBody>
      </p:sp>
    </p:spTree>
    <p:extLst>
      <p:ext uri="{BB962C8B-B14F-4D97-AF65-F5344CB8AC3E}">
        <p14:creationId xmlns:p14="http://schemas.microsoft.com/office/powerpoint/2010/main" val="75080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36ECF0-0548-4924-9985-9298AF476B51}" type="slidenum">
              <a:rPr lang="en-US" smtClean="0"/>
              <a:t>18</a:t>
            </a:fld>
            <a:endParaRPr lang="en-US" dirty="0"/>
          </a:p>
        </p:txBody>
      </p:sp>
    </p:spTree>
    <p:extLst>
      <p:ext uri="{BB962C8B-B14F-4D97-AF65-F5344CB8AC3E}">
        <p14:creationId xmlns:p14="http://schemas.microsoft.com/office/powerpoint/2010/main" val="23003014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36ECF0-0548-4924-9985-9298AF476B51}" type="slidenum">
              <a:rPr lang="en-US" smtClean="0"/>
              <a:t>19</a:t>
            </a:fld>
            <a:endParaRPr lang="en-US" dirty="0"/>
          </a:p>
        </p:txBody>
      </p:sp>
    </p:spTree>
    <p:extLst>
      <p:ext uri="{BB962C8B-B14F-4D97-AF65-F5344CB8AC3E}">
        <p14:creationId xmlns:p14="http://schemas.microsoft.com/office/powerpoint/2010/main" val="809596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313C21-3316-4FFE-B47E-C6542EB6EC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02387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36ECF0-0548-4924-9985-9298AF476B51}" type="slidenum">
              <a:rPr lang="en-US" smtClean="0"/>
              <a:t>20</a:t>
            </a:fld>
            <a:endParaRPr lang="en-US" dirty="0"/>
          </a:p>
        </p:txBody>
      </p:sp>
    </p:spTree>
    <p:extLst>
      <p:ext uri="{BB962C8B-B14F-4D97-AF65-F5344CB8AC3E}">
        <p14:creationId xmlns:p14="http://schemas.microsoft.com/office/powerpoint/2010/main" val="18299744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36ECF0-0548-4924-9985-9298AF476B51}" type="slidenum">
              <a:rPr lang="en-US" smtClean="0"/>
              <a:t>21</a:t>
            </a:fld>
            <a:endParaRPr lang="en-US" dirty="0"/>
          </a:p>
        </p:txBody>
      </p:sp>
    </p:spTree>
    <p:extLst>
      <p:ext uri="{BB962C8B-B14F-4D97-AF65-F5344CB8AC3E}">
        <p14:creationId xmlns:p14="http://schemas.microsoft.com/office/powerpoint/2010/main" val="36491500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36ECF0-0548-4924-9985-9298AF476B51}" type="slidenum">
              <a:rPr lang="en-US" smtClean="0"/>
              <a:t>22</a:t>
            </a:fld>
            <a:endParaRPr lang="en-US" dirty="0"/>
          </a:p>
        </p:txBody>
      </p:sp>
    </p:spTree>
    <p:extLst>
      <p:ext uri="{BB962C8B-B14F-4D97-AF65-F5344CB8AC3E}">
        <p14:creationId xmlns:p14="http://schemas.microsoft.com/office/powerpoint/2010/main" val="8399206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36ECF0-0548-4924-9985-9298AF476B51}" type="slidenum">
              <a:rPr lang="en-US" smtClean="0"/>
              <a:t>23</a:t>
            </a:fld>
            <a:endParaRPr lang="en-US" dirty="0"/>
          </a:p>
        </p:txBody>
      </p:sp>
    </p:spTree>
    <p:extLst>
      <p:ext uri="{BB962C8B-B14F-4D97-AF65-F5344CB8AC3E}">
        <p14:creationId xmlns:p14="http://schemas.microsoft.com/office/powerpoint/2010/main" val="10247489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313C21-3316-4FFE-B47E-C6542EB6EC46}" type="slidenum">
              <a:rPr lang="en-US" smtClean="0"/>
              <a:t>24</a:t>
            </a:fld>
            <a:endParaRPr lang="en-US" dirty="0"/>
          </a:p>
        </p:txBody>
      </p:sp>
    </p:spTree>
    <p:extLst>
      <p:ext uri="{BB962C8B-B14F-4D97-AF65-F5344CB8AC3E}">
        <p14:creationId xmlns:p14="http://schemas.microsoft.com/office/powerpoint/2010/main" val="39263643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See answers at end of the deck.</a:t>
            </a:r>
          </a:p>
        </p:txBody>
      </p:sp>
      <p:sp>
        <p:nvSpPr>
          <p:cNvPr id="4" name="Slide Number Placeholder 3"/>
          <p:cNvSpPr>
            <a:spLocks noGrp="1"/>
          </p:cNvSpPr>
          <p:nvPr>
            <p:ph type="sldNum" sz="quarter" idx="5"/>
          </p:nvPr>
        </p:nvSpPr>
        <p:spPr/>
        <p:txBody>
          <a:bodyPr/>
          <a:lstStyle/>
          <a:p>
            <a:fld id="{51313C21-3316-4FFE-B47E-C6542EB6EC46}" type="slidenum">
              <a:rPr lang="en-US" smtClean="0"/>
              <a:t>25</a:t>
            </a:fld>
            <a:endParaRPr lang="en-US" dirty="0"/>
          </a:p>
        </p:txBody>
      </p:sp>
    </p:spTree>
    <p:extLst>
      <p:ext uri="{BB962C8B-B14F-4D97-AF65-F5344CB8AC3E}">
        <p14:creationId xmlns:p14="http://schemas.microsoft.com/office/powerpoint/2010/main" val="36846716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8406817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If you work for a Cloud Service Provider (CSP) or Enterprise that is planning to deploy Software Defined Networking (SDN) in Windows Server, you can provide DNS services to your hosted tenant workloads by using Internal DNS (iDNS), which is integrated with SDN.</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Hosted virtual machines (VMs) and applications require DNS to communicate within their own networks and with external resources on the Internet. With iDNS, you can provide tenants with DNS name resolution services for their isolated, local name space and for Internet resources.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Because the iDNS service is not accessible from tenant Virtual Networks, other than through the iDNS proxy, the server is not vulnerable to malicious activities on tenant networks.</a:t>
            </a:r>
          </a:p>
          <a:p>
            <a:endParaRPr lang="en-US" dirty="0"/>
          </a:p>
          <a:p>
            <a:pPr algn="l"/>
            <a:r>
              <a:rPr lang="en-US" b="1" i="0" dirty="0">
                <a:effectLst/>
                <a:latin typeface="Segoe UI" panose="020B0502040204020203" pitchFamily="34" charset="0"/>
              </a:rPr>
              <a:t>Key Features</a:t>
            </a:r>
            <a:endParaRPr lang="en-US" b="0" i="0" dirty="0">
              <a:effectLst/>
              <a:latin typeface="Segoe UI" panose="020B0502040204020203" pitchFamily="34" charset="0"/>
            </a:endParaRPr>
          </a:p>
          <a:p>
            <a:pPr algn="l"/>
            <a:r>
              <a:rPr lang="en-US" b="0" i="0" dirty="0">
                <a:effectLst/>
                <a:latin typeface="Segoe UI" panose="020B0502040204020203" pitchFamily="34" charset="0"/>
              </a:rPr>
              <a:t>Following are the key features for iDNS:</a:t>
            </a:r>
          </a:p>
          <a:p>
            <a:pPr marL="171450" indent="-171450" algn="l">
              <a:buFont typeface="Arial" panose="020B0604020202020204" pitchFamily="34" charset="0"/>
              <a:buChar char="•"/>
            </a:pPr>
            <a:r>
              <a:rPr lang="en-US" b="0" i="0" dirty="0">
                <a:effectLst/>
                <a:latin typeface="Segoe UI" panose="020B0502040204020203" pitchFamily="34" charset="0"/>
              </a:rPr>
              <a:t>If desired, you can configure simultaneous hosting of fabric and tenant names</a:t>
            </a:r>
          </a:p>
          <a:p>
            <a:pPr marL="171450" indent="-171450" algn="l">
              <a:buFont typeface="Arial" panose="020B0604020202020204" pitchFamily="34" charset="0"/>
              <a:buChar char="•"/>
            </a:pPr>
            <a:r>
              <a:rPr lang="en-US" b="0" i="0" dirty="0">
                <a:effectLst/>
                <a:latin typeface="Segoe UI" panose="020B0502040204020203" pitchFamily="34" charset="0"/>
              </a:rPr>
              <a:t>High availability with Active Directory integration, which is required.</a:t>
            </a:r>
          </a:p>
          <a:p>
            <a:pPr algn="l">
              <a:buFont typeface="Arial" panose="020B0604020202020204" pitchFamily="34" charset="0"/>
              <a:buNone/>
            </a:pPr>
            <a:endParaRPr lang="en-US" b="0" i="0" dirty="0">
              <a:effectLst/>
              <a:latin typeface="Segoe UI" panose="020B0502040204020203" pitchFamily="34" charset="0"/>
            </a:endParaRPr>
          </a:p>
          <a:p>
            <a:pPr algn="l"/>
            <a:r>
              <a:rPr lang="en-US" b="0" i="0" dirty="0">
                <a:effectLst/>
                <a:latin typeface="Segoe UI" panose="020B0502040204020203" pitchFamily="34" charset="0"/>
              </a:rPr>
              <a:t>In addition to these features, if you are concerned about keeping your AD integrated DNS servers open to the Internet, you can deploy iDNS servers behind another recursive resolver in the perimeter network.</a:t>
            </a:r>
          </a:p>
          <a:p>
            <a:pPr algn="l"/>
            <a:r>
              <a:rPr lang="en-US" b="0" i="0" dirty="0">
                <a:effectLst/>
                <a:latin typeface="Segoe UI" panose="020B0502040204020203" pitchFamily="34" charset="0"/>
              </a:rPr>
              <a:t>Because iDNS is a centralized server for all DNS queries, a CSP or Enterprise can also implement tenant DNS firewalls, apply filters, detect malicious activities, and audit transactions at a central location</a:t>
            </a:r>
          </a:p>
          <a:p>
            <a:endParaRPr lang="en-US" dirty="0">
              <a:cs typeface="Calibri"/>
            </a:endParaRPr>
          </a:p>
        </p:txBody>
      </p:sp>
      <p:sp>
        <p:nvSpPr>
          <p:cNvPr id="4" name="Slide Number Placeholder 3"/>
          <p:cNvSpPr>
            <a:spLocks noGrp="1"/>
          </p:cNvSpPr>
          <p:nvPr>
            <p:ph type="sldNum" sz="quarter" idx="10"/>
          </p:nvPr>
        </p:nvSpPr>
        <p:spPr/>
        <p:txBody>
          <a:bodyPr/>
          <a:lstStyle/>
          <a:p>
            <a:fld id="{3636ECF0-0548-4924-9985-9298AF476B51}" type="slidenum">
              <a:rPr lang="en-US" smtClean="0"/>
              <a:t>27</a:t>
            </a:fld>
            <a:endParaRPr lang="en-US" dirty="0"/>
          </a:p>
        </p:txBody>
      </p:sp>
    </p:spTree>
    <p:extLst>
      <p:ext uri="{BB962C8B-B14F-4D97-AF65-F5344CB8AC3E}">
        <p14:creationId xmlns:p14="http://schemas.microsoft.com/office/powerpoint/2010/main" val="16444352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fld id="{3636ECF0-0548-4924-9985-9298AF476B51}" type="slidenum">
              <a:rPr lang="en-US" smtClean="0"/>
              <a:t>28</a:t>
            </a:fld>
            <a:endParaRPr lang="en-US" dirty="0"/>
          </a:p>
        </p:txBody>
      </p:sp>
    </p:spTree>
    <p:extLst>
      <p:ext uri="{BB962C8B-B14F-4D97-AF65-F5344CB8AC3E}">
        <p14:creationId xmlns:p14="http://schemas.microsoft.com/office/powerpoint/2010/main" val="31679022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fld id="{3636ECF0-0548-4924-9985-9298AF476B51}" type="slidenum">
              <a:rPr lang="en-US" smtClean="0"/>
              <a:t>29</a:t>
            </a:fld>
            <a:endParaRPr lang="en-US" dirty="0"/>
          </a:p>
        </p:txBody>
      </p:sp>
    </p:spTree>
    <p:extLst>
      <p:ext uri="{BB962C8B-B14F-4D97-AF65-F5344CB8AC3E}">
        <p14:creationId xmlns:p14="http://schemas.microsoft.com/office/powerpoint/2010/main" val="639839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313C21-3316-4FFE-B47E-C6542EB6EC46}" type="slidenum">
              <a:rPr lang="en-US" smtClean="0"/>
              <a:t>3</a:t>
            </a:fld>
            <a:endParaRPr lang="en-US" dirty="0"/>
          </a:p>
        </p:txBody>
      </p:sp>
    </p:spTree>
    <p:extLst>
      <p:ext uri="{BB962C8B-B14F-4D97-AF65-F5344CB8AC3E}">
        <p14:creationId xmlns:p14="http://schemas.microsoft.com/office/powerpoint/2010/main" val="27335259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iDNS includes a set of DNS servers that host tenant-specific data, such as VM DNS Resource Records.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iDNS servers are the authoritative servers for their internal DNS zones, and also act as a resolver for public names when tenant VMs attempt to connect to external resources.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All of the host names for VMs on Virtual Networks are stored as DNS Resource Records under the same zone. For example, if you deploy iDNS for a zone named contoso.local, the DNS Resource Records for the VMs on that network are stored in the contoso.local zone.</a:t>
            </a:r>
          </a:p>
          <a:p>
            <a:pPr algn="l"/>
            <a:endParaRPr lang="en-US" b="0" i="0" dirty="0">
              <a:effectLst/>
              <a:latin typeface="Segoe UI" panose="020B0502040204020203" pitchFamily="34" charset="0"/>
            </a:endParaRPr>
          </a:p>
          <a:p>
            <a:pPr algn="l"/>
            <a:r>
              <a:rPr lang="en-US" b="0" i="0" dirty="0">
                <a:effectLst/>
                <a:latin typeface="Segoe UI"/>
                <a:cs typeface="Segoe UI"/>
              </a:rPr>
              <a:t>Tenant VM Fully Qualified Domain Names (FQDNs) consist of the computer name and the DNS suffix string for the Virtual Network, in GUID format. For example, if you have a tenant VM named TENANT1 that is on the Virtual Network contoso,local, the VM's FQDN is TENANT1.</a:t>
            </a:r>
            <a:r>
              <a:rPr lang="en-US" b="0" i="1" dirty="0">
                <a:effectLst/>
                <a:latin typeface="Segoe UI"/>
                <a:cs typeface="Segoe UI"/>
              </a:rPr>
              <a:t>vn-guid</a:t>
            </a:r>
            <a:r>
              <a:rPr lang="en-US" b="0" i="0" dirty="0">
                <a:effectLst/>
                <a:latin typeface="Segoe UI"/>
                <a:cs typeface="Segoe UI"/>
              </a:rPr>
              <a:t>.contoso.local, where </a:t>
            </a:r>
            <a:r>
              <a:rPr lang="en-US" b="0" i="1" dirty="0">
                <a:effectLst/>
                <a:latin typeface="Segoe UI"/>
                <a:cs typeface="Segoe UI"/>
              </a:rPr>
              <a:t>vn-guid</a:t>
            </a:r>
            <a:r>
              <a:rPr lang="en-US" b="0" i="0" dirty="0">
                <a:effectLst/>
                <a:latin typeface="Segoe UI"/>
                <a:cs typeface="Segoe UI"/>
              </a:rPr>
              <a:t> is the DNS suffix string for the Virtual Network.</a:t>
            </a:r>
            <a:endParaRPr lang="en-US" dirty="0">
              <a:latin typeface="Segoe UI"/>
              <a:cs typeface="Segoe UI"/>
            </a:endParaRPr>
          </a:p>
          <a:p>
            <a:endParaRPr lang="en-US" dirty="0">
              <a:cs typeface="Calibri"/>
            </a:endParaRPr>
          </a:p>
        </p:txBody>
      </p:sp>
      <p:sp>
        <p:nvSpPr>
          <p:cNvPr id="4" name="Slide Number Placeholder 3"/>
          <p:cNvSpPr>
            <a:spLocks noGrp="1"/>
          </p:cNvSpPr>
          <p:nvPr>
            <p:ph type="sldNum" sz="quarter" idx="10"/>
          </p:nvPr>
        </p:nvSpPr>
        <p:spPr/>
        <p:txBody>
          <a:bodyPr/>
          <a:lstStyle/>
          <a:p>
            <a:fld id="{3636ECF0-0548-4924-9985-9298AF476B51}" type="slidenum">
              <a:rPr lang="en-US" smtClean="0"/>
              <a:t>30</a:t>
            </a:fld>
            <a:endParaRPr lang="en-US" dirty="0"/>
          </a:p>
        </p:txBody>
      </p:sp>
    </p:spTree>
    <p:extLst>
      <p:ext uri="{BB962C8B-B14F-4D97-AF65-F5344CB8AC3E}">
        <p14:creationId xmlns:p14="http://schemas.microsoft.com/office/powerpoint/2010/main" val="30127202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The iDNS Proxy Service runs under the NCHostAgent on each Hyper-V server in the SDN infrastructure. It's designed to route DNS traffic (using the VFPSwitch) to and from the tenant virtual networks and the iDNS server in Azure Stack. In Windows Server 2016 environments, there is a stand-alone DnsProxy service that handles this, however with Windows Server 2019, this has been consolidated to run within NCHostAgent.</a:t>
            </a:r>
            <a:endParaRPr lang="en-US" dirty="0"/>
          </a:p>
          <a:p>
            <a:endParaRPr lang="en-US" dirty="0">
              <a:cs typeface="Calibri"/>
            </a:endParaRPr>
          </a:p>
        </p:txBody>
      </p:sp>
      <p:sp>
        <p:nvSpPr>
          <p:cNvPr id="4" name="Slide Number Placeholder 3"/>
          <p:cNvSpPr>
            <a:spLocks noGrp="1"/>
          </p:cNvSpPr>
          <p:nvPr>
            <p:ph type="sldNum" sz="quarter" idx="10"/>
          </p:nvPr>
        </p:nvSpPr>
        <p:spPr/>
        <p:txBody>
          <a:bodyPr/>
          <a:lstStyle/>
          <a:p>
            <a:fld id="{3636ECF0-0548-4924-9985-9298AF476B51}" type="slidenum">
              <a:rPr lang="en-US" smtClean="0"/>
              <a:t>31</a:t>
            </a:fld>
            <a:endParaRPr lang="en-US" dirty="0"/>
          </a:p>
        </p:txBody>
      </p:sp>
    </p:spTree>
    <p:extLst>
      <p:ext uri="{BB962C8B-B14F-4D97-AF65-F5344CB8AC3E}">
        <p14:creationId xmlns:p14="http://schemas.microsoft.com/office/powerpoint/2010/main" val="32375818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DNS Server Address</a:t>
            </a:r>
          </a:p>
          <a:p>
            <a:r>
              <a:rPr lang="en-US" b="0" i="0" dirty="0">
                <a:effectLst/>
                <a:latin typeface="Segoe UI" panose="020B0502040204020203" pitchFamily="34" charset="0"/>
              </a:rPr>
              <a:t>When you examine the network settings for a tenant VM, you should see that a DNS Server Address is automatically defined if you deploy the VM against a Virtual Network that is using the default (azure-provided) DNS servers. The tenant VM will send its DNS traffic to the IP Address defined for name resolution.</a:t>
            </a:r>
          </a:p>
          <a:p>
            <a:endParaRPr lang="en-US" b="0" i="0" dirty="0">
              <a:effectLst/>
              <a:latin typeface="Segoe UI" panose="020B0502040204020203" pitchFamily="34" charset="0"/>
            </a:endParaRPr>
          </a:p>
          <a:p>
            <a:r>
              <a:rPr lang="en-US" b="1" i="0" dirty="0">
                <a:effectLst/>
                <a:latin typeface="Segoe UI" panose="020B0502040204020203" pitchFamily="34" charset="0"/>
              </a:rPr>
              <a:t>DNS Suffix</a:t>
            </a:r>
          </a:p>
          <a:p>
            <a:r>
              <a:rPr lang="en-US" b="0" i="0" dirty="0">
                <a:effectLst/>
                <a:latin typeface="Segoe UI" panose="020B0502040204020203" pitchFamily="34" charset="0"/>
              </a:rPr>
              <a:t>As part of the name resolution process, the DNS Client will append the DNS Suffix to the NetBIOS name that you provide during a Test-NetConnection or ping.</a:t>
            </a:r>
          </a:p>
          <a:p>
            <a:r>
              <a:rPr lang="en-US" b="0" i="0" dirty="0">
                <a:effectLst/>
                <a:latin typeface="Segoe UI" panose="020B0502040204020203" pitchFamily="34" charset="0"/>
              </a:rPr>
              <a:t>If your machine is domain joined, it will automatically append the domain FQDN. If the machine is non-domain joined and you do query for NetBIOS name of a server, it will append the DNS Suffix in the list.</a:t>
            </a:r>
            <a:endParaRPr lang="en-US" dirty="0"/>
          </a:p>
          <a:p>
            <a:endParaRPr lang="en-US" dirty="0">
              <a:cs typeface="Calibri"/>
            </a:endParaRPr>
          </a:p>
        </p:txBody>
      </p:sp>
      <p:sp>
        <p:nvSpPr>
          <p:cNvPr id="4" name="Slide Number Placeholder 3"/>
          <p:cNvSpPr>
            <a:spLocks noGrp="1"/>
          </p:cNvSpPr>
          <p:nvPr>
            <p:ph type="sldNum" sz="quarter" idx="10"/>
          </p:nvPr>
        </p:nvSpPr>
        <p:spPr/>
        <p:txBody>
          <a:bodyPr/>
          <a:lstStyle/>
          <a:p>
            <a:fld id="{3636ECF0-0548-4924-9985-9298AF476B51}" type="slidenum">
              <a:rPr lang="en-US" smtClean="0"/>
              <a:t>32</a:t>
            </a:fld>
            <a:endParaRPr lang="en-US" dirty="0"/>
          </a:p>
        </p:txBody>
      </p:sp>
    </p:spTree>
    <p:extLst>
      <p:ext uri="{BB962C8B-B14F-4D97-AF65-F5344CB8AC3E}">
        <p14:creationId xmlns:p14="http://schemas.microsoft.com/office/powerpoint/2010/main" val="9353867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effectLst/>
                <a:latin typeface="Segoe UI" panose="020B0502040204020203" pitchFamily="34" charset="0"/>
              </a:rPr>
              <a:t>Examine local DNS cache.</a:t>
            </a:r>
          </a:p>
          <a:p>
            <a:pPr algn="l">
              <a:buFont typeface="Arial" panose="020B0604020202020204" pitchFamily="34" charset="0"/>
              <a:buNone/>
            </a:pPr>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If no cache, then send DNS Query to its primary DNS server, in this case 168.63.129.16.</a:t>
            </a:r>
          </a:p>
          <a:p>
            <a:pPr marL="171450" indent="-171450" algn="l">
              <a:buFont typeface="Arial" panose="020B0604020202020204" pitchFamily="34" charset="0"/>
              <a:buChar char="•"/>
            </a:pPr>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VMSwitch/VFP redirects the DNS Query to the default gateway for that virtual network.</a:t>
            </a:r>
          </a:p>
          <a:p>
            <a:pPr marL="171450" indent="-171450" algn="l">
              <a:buFont typeface="Arial" panose="020B0604020202020204" pitchFamily="34" charset="0"/>
              <a:buChar char="•"/>
            </a:pPr>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DNSProxy which is listening on the default gateway will then forward the DNS Query to the iDNS server management addresses defined in its configuration, which will be DC01,DC02 or DC03 in Azure Stack.</a:t>
            </a:r>
          </a:p>
          <a:p>
            <a:pPr marL="171450" indent="-171450" algn="l">
              <a:buFont typeface="Arial" panose="020B0604020202020204" pitchFamily="34" charset="0"/>
              <a:buChar char="•"/>
            </a:pPr>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DNS query leaves the Hyper-V host as the HostNic IP address of the host and is routed to DC server(s) that are hosting the internal.domainFQDN zone.</a:t>
            </a:r>
          </a:p>
          <a:p>
            <a:pPr marL="171450" indent="-171450" algn="l">
              <a:buFont typeface="Arial" panose="020B0604020202020204" pitchFamily="34" charset="0"/>
              <a:buChar char="•"/>
            </a:pPr>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At this point, DNS servers will do the following:</a:t>
            </a:r>
          </a:p>
          <a:p>
            <a:pPr marL="628650" lvl="1" indent="-171450" algn="l">
              <a:buFont typeface="Arial" panose="020B0604020202020204" pitchFamily="34" charset="0"/>
              <a:buChar char="•"/>
            </a:pPr>
            <a:r>
              <a:rPr lang="en-US" b="0" i="0" dirty="0">
                <a:effectLst/>
                <a:latin typeface="Segoe UI" panose="020B0502040204020203" pitchFamily="34" charset="0"/>
              </a:rPr>
              <a:t>If authoritative, such as tenant VM attempting to resolve a name within the VNet such as another VM, it will respond with the appropriate records.</a:t>
            </a:r>
          </a:p>
          <a:p>
            <a:pPr marL="628650" lvl="1" indent="-171450" algn="l">
              <a:buFont typeface="Arial" panose="020B0604020202020204" pitchFamily="34" charset="0"/>
              <a:buChar char="•"/>
            </a:pPr>
            <a:r>
              <a:rPr lang="en-US" b="0" i="0" dirty="0">
                <a:effectLst/>
                <a:latin typeface="Segoe UI" panose="020B0502040204020203" pitchFamily="34" charset="0"/>
              </a:rPr>
              <a:t>If matches the conditional forwarders, such as externalFQDN, it will forward to those DNS servers </a:t>
            </a:r>
          </a:p>
          <a:p>
            <a:pPr marL="628650" lvl="1" indent="-171450" algn="l">
              <a:buFont typeface="Arial" panose="020B0604020202020204" pitchFamily="34" charset="0"/>
              <a:buChar char="•"/>
            </a:pPr>
            <a:r>
              <a:rPr lang="en-US" b="0" i="0" dirty="0">
                <a:effectLst/>
                <a:latin typeface="Segoe UI" panose="020B0502040204020203" pitchFamily="34" charset="0"/>
              </a:rPr>
              <a:t>If does not match its authoritative zones or conditional forwarders, then forward to the DNS Forwarders in the cloud operator's datacenter or whatever was defined.</a:t>
            </a:r>
          </a:p>
          <a:p>
            <a:pPr marL="628650" lvl="1" indent="-171450" algn="l">
              <a:buFont typeface="Arial" panose="020B0604020202020204" pitchFamily="34" charset="0"/>
              <a:buChar char="•"/>
            </a:pPr>
            <a:r>
              <a:rPr lang="en-US" b="0" i="0" dirty="0">
                <a:effectLst/>
                <a:latin typeface="Segoe UI" panose="020B0502040204020203" pitchFamily="34" charset="0"/>
              </a:rPr>
              <a:t>If call to DNS Forwarder fails, then attempt to resolve name using Root Hints.</a:t>
            </a:r>
          </a:p>
          <a:p>
            <a:pPr marL="628650" lvl="1" indent="-171450" algn="l">
              <a:buFont typeface="Arial" panose="020B0604020202020204" pitchFamily="34" charset="0"/>
              <a:buChar char="•"/>
            </a:pPr>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Once the lookup has completed, the response is returned to the tenant VM that initiated the lookup.</a:t>
            </a:r>
          </a:p>
          <a:p>
            <a:endParaRPr lang="en-US" dirty="0">
              <a:cs typeface="Calibri"/>
            </a:endParaRPr>
          </a:p>
        </p:txBody>
      </p:sp>
      <p:sp>
        <p:nvSpPr>
          <p:cNvPr id="4" name="Slide Number Placeholder 3"/>
          <p:cNvSpPr>
            <a:spLocks noGrp="1"/>
          </p:cNvSpPr>
          <p:nvPr>
            <p:ph type="sldNum" sz="quarter" idx="10"/>
          </p:nvPr>
        </p:nvSpPr>
        <p:spPr/>
        <p:txBody>
          <a:bodyPr/>
          <a:lstStyle/>
          <a:p>
            <a:fld id="{3636ECF0-0548-4924-9985-9298AF476B51}" type="slidenum">
              <a:rPr lang="en-US" smtClean="0"/>
              <a:t>33</a:t>
            </a:fld>
            <a:endParaRPr lang="en-US" dirty="0"/>
          </a:p>
        </p:txBody>
      </p:sp>
    </p:spTree>
    <p:extLst>
      <p:ext uri="{BB962C8B-B14F-4D97-AF65-F5344CB8AC3E}">
        <p14:creationId xmlns:p14="http://schemas.microsoft.com/office/powerpoint/2010/main" val="25702551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313C21-3316-4FFE-B47E-C6542EB6EC46}" type="slidenum">
              <a:rPr lang="en-US" smtClean="0"/>
              <a:t>34</a:t>
            </a:fld>
            <a:endParaRPr lang="en-US" dirty="0"/>
          </a:p>
        </p:txBody>
      </p:sp>
    </p:spTree>
    <p:extLst>
      <p:ext uri="{BB962C8B-B14F-4D97-AF65-F5344CB8AC3E}">
        <p14:creationId xmlns:p14="http://schemas.microsoft.com/office/powerpoint/2010/main" val="20304082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See answers at end of the deck.</a:t>
            </a:r>
          </a:p>
        </p:txBody>
      </p:sp>
      <p:sp>
        <p:nvSpPr>
          <p:cNvPr id="4" name="Slide Number Placeholder 3"/>
          <p:cNvSpPr>
            <a:spLocks noGrp="1"/>
          </p:cNvSpPr>
          <p:nvPr>
            <p:ph type="sldNum" sz="quarter" idx="5"/>
          </p:nvPr>
        </p:nvSpPr>
        <p:spPr/>
        <p:txBody>
          <a:bodyPr/>
          <a:lstStyle/>
          <a:p>
            <a:fld id="{51313C21-3316-4FFE-B47E-C6542EB6EC46}" type="slidenum">
              <a:rPr lang="en-US" smtClean="0"/>
              <a:t>35</a:t>
            </a:fld>
            <a:endParaRPr lang="en-US" dirty="0"/>
          </a:p>
        </p:txBody>
      </p:sp>
    </p:spTree>
    <p:extLst>
      <p:ext uri="{BB962C8B-B14F-4D97-AF65-F5344CB8AC3E}">
        <p14:creationId xmlns:p14="http://schemas.microsoft.com/office/powerpoint/2010/main" val="22952680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25805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313C21-3316-4FFE-B47E-C6542EB6EC46}" type="slidenum">
              <a:rPr lang="en-US" smtClean="0"/>
              <a:t>37</a:t>
            </a:fld>
            <a:endParaRPr lang="en-US" dirty="0"/>
          </a:p>
        </p:txBody>
      </p:sp>
    </p:spTree>
    <p:extLst>
      <p:ext uri="{BB962C8B-B14F-4D97-AF65-F5344CB8AC3E}">
        <p14:creationId xmlns:p14="http://schemas.microsoft.com/office/powerpoint/2010/main" val="7660728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Virtual network peering has a few requirements and constraints:</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Peered virtual networks must:</a:t>
            </a:r>
          </a:p>
          <a:p>
            <a:pPr marL="628650" lvl="1" indent="-171450" algn="l">
              <a:buFont typeface="Arial" panose="020B0604020202020204" pitchFamily="34" charset="0"/>
              <a:buChar char="•"/>
            </a:pPr>
            <a:r>
              <a:rPr lang="en-US" b="0" i="0" dirty="0">
                <a:effectLst/>
                <a:latin typeface="Segoe UI" panose="020B0502040204020203" pitchFamily="34" charset="0"/>
              </a:rPr>
              <a:t>Have non-overlapping IP address spaces</a:t>
            </a:r>
          </a:p>
          <a:p>
            <a:pPr marL="628650" lvl="1" indent="-171450" algn="l">
              <a:buFont typeface="Arial" panose="020B0604020202020204" pitchFamily="34" charset="0"/>
              <a:buChar char="•"/>
            </a:pPr>
            <a:r>
              <a:rPr lang="en-US" b="0" i="0" dirty="0">
                <a:effectLst/>
                <a:latin typeface="Segoe UI" panose="020B0502040204020203" pitchFamily="34" charset="0"/>
              </a:rPr>
              <a:t>Be managed by the same Network Controller</a:t>
            </a:r>
          </a:p>
          <a:p>
            <a:pPr marL="457200" lvl="1" indent="0" algn="l">
              <a:buFont typeface="Arial" panose="020B0604020202020204" pitchFamily="34" charset="0"/>
              <a:buNone/>
            </a:pPr>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Once you peer a virtual network with another virtual network, you cannot add or delete address ranges in the address space.</a:t>
            </a:r>
          </a:p>
          <a:p>
            <a:pPr marL="0" indent="0" algn="l">
              <a:buFont typeface="Arial" panose="020B0604020202020204" pitchFamily="34" charset="0"/>
              <a:buNone/>
            </a:pPr>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Since virtual network peering is between two virtual networks, there is no derived transitive relationship across peerings. For example, if you peer virtualNetworkA with virtualNetworkB and virtualNetworkB with virtualNetworkC, then virtualNetworkA does not get peered with virtualNetworkC.</a:t>
            </a:r>
          </a:p>
          <a:p>
            <a:endParaRPr lang="en-US" dirty="0"/>
          </a:p>
          <a:p>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51313C21-3316-4FFE-B47E-C6542EB6EC46}" type="slidenum">
              <a:rPr lang="en-US" smtClean="0"/>
              <a:t>38</a:t>
            </a:fld>
            <a:endParaRPr lang="en-US" dirty="0"/>
          </a:p>
        </p:txBody>
      </p:sp>
    </p:spTree>
    <p:extLst>
      <p:ext uri="{BB962C8B-B14F-4D97-AF65-F5344CB8AC3E}">
        <p14:creationId xmlns:p14="http://schemas.microsoft.com/office/powerpoint/2010/main" val="717926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After you peer virtual networks, resources in either virtual network can directly connect with resources in the peered virtual network.</a:t>
            </a:r>
          </a:p>
          <a:p>
            <a:endParaRPr lang="en-US" dirty="0"/>
          </a:p>
          <a:p>
            <a:r>
              <a:rPr lang="en-US" dirty="0"/>
              <a:t>Network latency between virtual machines in peered virtual networks is the same as the latency within a single virtual network.</a:t>
            </a:r>
          </a:p>
          <a:p>
            <a:endParaRPr lang="en-US" dirty="0"/>
          </a:p>
          <a:p>
            <a:r>
              <a:rPr lang="en-US" dirty="0"/>
              <a:t>Network throughput is based on the bandwidth allowed for the virtual machine. There isn't any additional restriction on bandwidth within the peering.</a:t>
            </a:r>
          </a:p>
          <a:p>
            <a:endParaRPr lang="en-US" dirty="0"/>
          </a:p>
          <a:p>
            <a:r>
              <a:rPr lang="en-US" dirty="0"/>
              <a:t>Traffic between virtual machines in peered virtual networks is routed directly through the backbone infrastructure, not through a gateway or over the public Internet.</a:t>
            </a:r>
          </a:p>
          <a:p>
            <a:endParaRPr lang="en-US" dirty="0"/>
          </a:p>
          <a:p>
            <a:r>
              <a:rPr lang="en-US" dirty="0"/>
              <a:t>Virtual machines in a virtual network can access the internal load-balancer in the peered virtual network.</a:t>
            </a:r>
          </a:p>
          <a:p>
            <a:endParaRPr lang="en-US" dirty="0"/>
          </a:p>
          <a:p>
            <a:r>
              <a:rPr lang="en-US" dirty="0"/>
              <a:t>You can apply access control lists (ACLs) in either virtual network to block access to other virtual networks or subnets if desired. If you open full connectivity between peered virtual networks (which is the default option), you can apply ACLs to specific subnets or virtual machines to block or deny specific access. To learn more about ACLs, see Use Access Control Lists (ACLs) to Manage Datacenter Network Traffic Flow.</a:t>
            </a:r>
          </a:p>
          <a:p>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51313C21-3316-4FFE-B47E-C6542EB6EC46}" type="slidenum">
              <a:rPr lang="en-US" smtClean="0"/>
              <a:t>39</a:t>
            </a:fld>
            <a:endParaRPr lang="en-US" dirty="0"/>
          </a:p>
        </p:txBody>
      </p:sp>
    </p:spTree>
    <p:extLst>
      <p:ext uri="{BB962C8B-B14F-4D97-AF65-F5344CB8AC3E}">
        <p14:creationId xmlns:p14="http://schemas.microsoft.com/office/powerpoint/2010/main" val="2777528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08476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You can configure user-defined routes that point to virtual machines in peered virtual networks as the next hop IP address, to enable service chaining. Service chaining enables you to direct traffic from one virtual network to a virtual appliance, in a peered virtual network, through user-defined routes.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You can deploy hub-and-spoke networks, where the hub virtual network can host infrastructure components such as a network virtual appliance. All the spoke virtual networks peer with the hub virtual network. Traffic can flow through network virtual appliances in the hub virtual network.</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Virtual network peering enables the next hop in a user-defined route to be the IP address of a virtual machine in the peered virtual network.</a:t>
            </a: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51313C21-3316-4FFE-B47E-C6542EB6EC46}" type="slidenum">
              <a:rPr lang="en-US" smtClean="0"/>
              <a:t>40</a:t>
            </a:fld>
            <a:endParaRPr lang="en-US" dirty="0"/>
          </a:p>
        </p:txBody>
      </p:sp>
    </p:spTree>
    <p:extLst>
      <p:ext uri="{BB962C8B-B14F-4D97-AF65-F5344CB8AC3E}">
        <p14:creationId xmlns:p14="http://schemas.microsoft.com/office/powerpoint/2010/main" val="31178296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Each virtual network, regardless of whether peered with another virtual network, can still have its own gateway to connect to an on-premises network. When you peer virtual networks, you can also configure the gateway in the peered virtual network as a transit point to an on-premises network. In this case, the virtual network that uses a remote gateway cannot have its own gateway. A virtual network can have only one gateway that can be either a local or remote gateway (in the peered virtual network).</a:t>
            </a:r>
            <a:br>
              <a:rPr lang="en-US" b="0" i="0" dirty="0">
                <a:effectLst/>
                <a:latin typeface="Segoe UI" panose="020B0502040204020203" pitchFamily="34" charset="0"/>
              </a:rPr>
            </a:br>
            <a:br>
              <a:rPr lang="en-US" b="0" i="0" dirty="0">
                <a:effectLst/>
                <a:latin typeface="Segoe UI" panose="020B0502040204020203" pitchFamily="34" charset="0"/>
              </a:rPr>
            </a:br>
            <a:r>
              <a:rPr lang="en-US" b="1" i="1" dirty="0">
                <a:effectLst/>
                <a:latin typeface="Segoe UI" panose="020B0502040204020203" pitchFamily="34" charset="0"/>
              </a:rPr>
              <a:t>Constraints and limitations</a:t>
            </a:r>
            <a:r>
              <a:rPr lang="en-US" b="0" i="0" dirty="0">
                <a:effectLst/>
                <a:latin typeface="Segoe UI" panose="020B0502040204020203" pitchFamily="34" charset="0"/>
              </a:rPr>
              <a:t> for the "Allow gateway transit" scenario:</a:t>
            </a:r>
          </a:p>
          <a:p>
            <a:pPr algn="l">
              <a:buFont typeface="Arial" panose="020B0604020202020204" pitchFamily="34" charset="0"/>
              <a:buChar char="•"/>
            </a:pPr>
            <a:r>
              <a:rPr lang="en-US" b="0" i="0" dirty="0">
                <a:effectLst/>
                <a:latin typeface="Segoe UI" panose="020B0502040204020203" pitchFamily="34" charset="0"/>
              </a:rPr>
              <a:t>The VNET peer where the flag "Allow gateway transit" is set must have the VNG built for the flag to be set.</a:t>
            </a:r>
          </a:p>
          <a:p>
            <a:pPr algn="l">
              <a:buFont typeface="Arial" panose="020B0604020202020204" pitchFamily="34" charset="0"/>
              <a:buChar char="•"/>
            </a:pPr>
            <a:r>
              <a:rPr lang="en-US" b="0" i="0" dirty="0">
                <a:effectLst/>
                <a:latin typeface="Segoe UI" panose="020B0502040204020203" pitchFamily="34" charset="0"/>
              </a:rPr>
              <a:t>The "Use remote gateway" flag can only be set if the "Allow gateway transit" is set on the remote peer. Trying to set it before setting the "Allow gateway transit" will fail with an explicit error.</a:t>
            </a:r>
          </a:p>
          <a:p>
            <a:pPr algn="l">
              <a:buFont typeface="Arial" panose="020B0604020202020204" pitchFamily="34" charset="0"/>
              <a:buChar char="•"/>
            </a:pPr>
            <a:r>
              <a:rPr lang="en-US" b="0" i="0" dirty="0">
                <a:effectLst/>
                <a:latin typeface="Segoe UI" panose="020B0502040204020203" pitchFamily="34" charset="0"/>
              </a:rPr>
              <a:t>Only one peer can have an VNG if these two flags are set.</a:t>
            </a:r>
          </a:p>
          <a:p>
            <a:pPr algn="l">
              <a:buFont typeface="Arial" panose="020B0604020202020204" pitchFamily="34" charset="0"/>
              <a:buChar char="•"/>
            </a:pPr>
            <a:r>
              <a:rPr lang="en-US" b="0" i="0" dirty="0">
                <a:effectLst/>
                <a:latin typeface="Segoe UI" panose="020B0502040204020203" pitchFamily="34" charset="0"/>
              </a:rPr>
              <a:t>None of the subnets part of this Peering can overlap, this includes the S2S tunnel remote subnets.</a:t>
            </a:r>
          </a:p>
          <a:p>
            <a:pPr algn="l">
              <a:buFont typeface="Arial" panose="020B0604020202020204" pitchFamily="34" charset="0"/>
              <a:buChar char="•"/>
            </a:pPr>
            <a:r>
              <a:rPr lang="en-US" b="0" i="0" dirty="0">
                <a:effectLst/>
                <a:latin typeface="Segoe UI" panose="020B0502040204020203" pitchFamily="34" charset="0"/>
              </a:rPr>
              <a:t>For the VNet peer that is using the remote VNG (built on the other VNet peer) only the subnets that exist when the VNet Peering is set up will have access to the subnets available over the S2S VPN built on the remote peer. The next subnets that will be created will only have access to the peer's subnets. This is consistent with Azure. </a:t>
            </a:r>
            <a:endParaRPr lang="en-US" dirty="0"/>
          </a:p>
          <a:p>
            <a:r>
              <a:rPr lang="en-US" dirty="0"/>
              <a:t> </a:t>
            </a: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51313C21-3316-4FFE-B47E-C6542EB6EC46}" type="slidenum">
              <a:rPr lang="en-US" smtClean="0"/>
              <a:t>41</a:t>
            </a:fld>
            <a:endParaRPr lang="en-US" dirty="0"/>
          </a:p>
        </p:txBody>
      </p:sp>
    </p:spTree>
    <p:extLst>
      <p:ext uri="{BB962C8B-B14F-4D97-AF65-F5344CB8AC3E}">
        <p14:creationId xmlns:p14="http://schemas.microsoft.com/office/powerpoint/2010/main" val="19176101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313C21-3316-4FFE-B47E-C6542EB6EC46}" type="slidenum">
              <a:rPr lang="en-US" smtClean="0"/>
              <a:t>42</a:t>
            </a:fld>
            <a:endParaRPr lang="en-US" dirty="0"/>
          </a:p>
        </p:txBody>
      </p:sp>
    </p:spTree>
    <p:extLst>
      <p:ext uri="{BB962C8B-B14F-4D97-AF65-F5344CB8AC3E}">
        <p14:creationId xmlns:p14="http://schemas.microsoft.com/office/powerpoint/2010/main" val="26767429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313C21-3316-4FFE-B47E-C6542EB6EC46}" type="slidenum">
              <a:rPr lang="en-US" smtClean="0"/>
              <a:t>43</a:t>
            </a:fld>
            <a:endParaRPr lang="en-US" dirty="0"/>
          </a:p>
        </p:txBody>
      </p:sp>
    </p:spTree>
    <p:extLst>
      <p:ext uri="{BB962C8B-B14F-4D97-AF65-F5344CB8AC3E}">
        <p14:creationId xmlns:p14="http://schemas.microsoft.com/office/powerpoint/2010/main" val="12240135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See answers at end of the deck.</a:t>
            </a:r>
          </a:p>
        </p:txBody>
      </p:sp>
      <p:sp>
        <p:nvSpPr>
          <p:cNvPr id="4" name="Slide Number Placeholder 3"/>
          <p:cNvSpPr>
            <a:spLocks noGrp="1"/>
          </p:cNvSpPr>
          <p:nvPr>
            <p:ph type="sldNum" sz="quarter" idx="5"/>
          </p:nvPr>
        </p:nvSpPr>
        <p:spPr/>
        <p:txBody>
          <a:bodyPr/>
          <a:lstStyle/>
          <a:p>
            <a:fld id="{51313C21-3316-4FFE-B47E-C6542EB6EC46}" type="slidenum">
              <a:rPr lang="en-US" smtClean="0"/>
              <a:t>44</a:t>
            </a:fld>
            <a:endParaRPr lang="en-US" dirty="0"/>
          </a:p>
        </p:txBody>
      </p:sp>
    </p:spTree>
    <p:extLst>
      <p:ext uri="{BB962C8B-B14F-4D97-AF65-F5344CB8AC3E}">
        <p14:creationId xmlns:p14="http://schemas.microsoft.com/office/powerpoint/2010/main" val="35827969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54137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Network Controller automatically creates system routes and assigns the routes to each subnet in a virtual network. You can't create system routes, nor can you remove system routes, but you can override some system routes with custom routes. Network Controller creates default system routes for each subnet, and adds more optional default routes to specific subnets, or every subnet, when you use specific capabilities.</a:t>
            </a:r>
          </a:p>
          <a:p>
            <a:endParaRPr lang="en-US" dirty="0"/>
          </a:p>
        </p:txBody>
      </p:sp>
      <p:sp>
        <p:nvSpPr>
          <p:cNvPr id="4" name="Slide Number Placeholder 3"/>
          <p:cNvSpPr>
            <a:spLocks noGrp="1"/>
          </p:cNvSpPr>
          <p:nvPr>
            <p:ph type="sldNum" sz="quarter" idx="5"/>
          </p:nvPr>
        </p:nvSpPr>
        <p:spPr/>
        <p:txBody>
          <a:bodyPr/>
          <a:lstStyle/>
          <a:p>
            <a:fld id="{51313C21-3316-4FFE-B47E-C6542EB6EC46}" type="slidenum">
              <a:rPr lang="en-US" smtClean="0"/>
              <a:t>46</a:t>
            </a:fld>
            <a:endParaRPr lang="en-US" dirty="0"/>
          </a:p>
        </p:txBody>
      </p:sp>
    </p:spTree>
    <p:extLst>
      <p:ext uri="{BB962C8B-B14F-4D97-AF65-F5344CB8AC3E}">
        <p14:creationId xmlns:p14="http://schemas.microsoft.com/office/powerpoint/2010/main" val="11116902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route contains an address prefix and next hop type. When traffic leaving a subnet is sent to an IP address within the address prefix of a route, the route that contains the prefix is the route Azure Stack HCI uses. Whenever a virtual network is created, Network Controller automatically creates default system routes for the virtual network</a:t>
            </a:r>
          </a:p>
        </p:txBody>
      </p:sp>
      <p:sp>
        <p:nvSpPr>
          <p:cNvPr id="4" name="Slide Number Placeholder 3"/>
          <p:cNvSpPr>
            <a:spLocks noGrp="1"/>
          </p:cNvSpPr>
          <p:nvPr>
            <p:ph type="sldNum" sz="quarter" idx="5"/>
          </p:nvPr>
        </p:nvSpPr>
        <p:spPr/>
        <p:txBody>
          <a:bodyPr/>
          <a:lstStyle/>
          <a:p>
            <a:fld id="{51313C21-3316-4FFE-B47E-C6542EB6EC46}" type="slidenum">
              <a:rPr lang="en-US" smtClean="0"/>
              <a:t>47</a:t>
            </a:fld>
            <a:endParaRPr lang="en-US" dirty="0"/>
          </a:p>
        </p:txBody>
      </p:sp>
    </p:spTree>
    <p:extLst>
      <p:ext uri="{BB962C8B-B14F-4D97-AF65-F5344CB8AC3E}">
        <p14:creationId xmlns:p14="http://schemas.microsoft.com/office/powerpoint/2010/main" val="9257031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Network Controller adds more default system routes for different capabilities, but only if you enable the capabilities. Depending on the capability, Network Controller adds optional default routes to either specific subnets within the virtual network, or to all subnets within a virtual network. The other system routes and next hop types that Network Controller may add when you enable different capabilities are defined within this table.</a:t>
            </a:r>
          </a:p>
          <a:p>
            <a:endParaRPr lang="en-US" dirty="0">
              <a:cs typeface="Calibri"/>
            </a:endParaRPr>
          </a:p>
          <a:p>
            <a:r>
              <a:rPr lang="en-US" b="1" dirty="0"/>
              <a:t>Virtual network (VNet) peering</a:t>
            </a:r>
            <a:r>
              <a:rPr lang="en-US" dirty="0"/>
              <a:t>: When you create a virtual network peering between two virtual networks, the system adds a route for each address range within the address space of each virtual network involved in the peering.</a:t>
            </a:r>
            <a:endParaRPr lang="en-US" dirty="0">
              <a:cs typeface="Calibri"/>
            </a:endParaRPr>
          </a:p>
          <a:p>
            <a:endParaRPr lang="en-US" dirty="0">
              <a:cs typeface="Calibri"/>
            </a:endParaRPr>
          </a:p>
          <a:p>
            <a:r>
              <a:rPr lang="en-US" b="1" dirty="0"/>
              <a:t>Virtual network gateway</a:t>
            </a:r>
            <a:r>
              <a:rPr lang="en-US" dirty="0"/>
              <a:t>: One or more routes with </a:t>
            </a:r>
            <a:r>
              <a:rPr lang="en-US" i="1" dirty="0"/>
              <a:t>Virtual network gateway</a:t>
            </a:r>
            <a:r>
              <a:rPr lang="en-US" dirty="0"/>
              <a:t> listed as the next hop type are added when a virtual network gateway is added to a virtual network. The source is also </a:t>
            </a:r>
            <a:r>
              <a:rPr lang="en-US" i="1" dirty="0"/>
              <a:t>virtual network gateway</a:t>
            </a:r>
            <a:r>
              <a:rPr lang="en-US" dirty="0"/>
              <a:t>, because the gateway adds the routes to the subnet. If your on-premises network gateway exchanges border gateway protocol (BGP) routes with a virtual network gateway, the system adds a route for each route. These routes are propagated from the on-premises network gateway. We recommend summarizing on-premises routes to the largest address range possible, so you propagate the fewest number of routes to a virtual network gateway. There are limits to the number of routes you can propagate to a virtual network gateway.</a:t>
            </a:r>
            <a:endParaRPr lang="en-US" dirty="0">
              <a:cs typeface="Calibri"/>
            </a:endParaRPr>
          </a:p>
        </p:txBody>
      </p:sp>
      <p:sp>
        <p:nvSpPr>
          <p:cNvPr id="4" name="Slide Number Placeholder 3"/>
          <p:cNvSpPr>
            <a:spLocks noGrp="1"/>
          </p:cNvSpPr>
          <p:nvPr>
            <p:ph type="sldNum" sz="quarter" idx="5"/>
          </p:nvPr>
        </p:nvSpPr>
        <p:spPr/>
        <p:txBody>
          <a:bodyPr/>
          <a:lstStyle/>
          <a:p>
            <a:fld id="{51313C21-3316-4FFE-B47E-C6542EB6EC46}" type="slidenum">
              <a:rPr lang="en-US" smtClean="0"/>
              <a:t>48</a:t>
            </a:fld>
            <a:endParaRPr lang="en-US" dirty="0"/>
          </a:p>
        </p:txBody>
      </p:sp>
    </p:spTree>
    <p:extLst>
      <p:ext uri="{BB962C8B-B14F-4D97-AF65-F5344CB8AC3E}">
        <p14:creationId xmlns:p14="http://schemas.microsoft.com/office/powerpoint/2010/main" val="3449301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create custom, or user-defined(static), routes in Network Controller to override the default system routes, or to add more routes to a subnet's route table. You create a route table, then associate the route table to zero or more virtual network subnets. Each subnet can have zero or one route table associated to it. When you create a route table and associate it to a subnet, the table's routes are combined with the subnet's default routes. If there are conflicting route assignments, user-defined routes override the default routes.</a:t>
            </a:r>
          </a:p>
        </p:txBody>
      </p:sp>
      <p:sp>
        <p:nvSpPr>
          <p:cNvPr id="4" name="Slide Number Placeholder 3"/>
          <p:cNvSpPr>
            <a:spLocks noGrp="1"/>
          </p:cNvSpPr>
          <p:nvPr>
            <p:ph type="sldNum" sz="quarter" idx="5"/>
          </p:nvPr>
        </p:nvSpPr>
        <p:spPr/>
        <p:txBody>
          <a:bodyPr/>
          <a:lstStyle/>
          <a:p>
            <a:fld id="{51313C21-3316-4FFE-B47E-C6542EB6EC46}" type="slidenum">
              <a:rPr lang="en-US" smtClean="0"/>
              <a:t>49</a:t>
            </a:fld>
            <a:endParaRPr lang="en-US" dirty="0"/>
          </a:p>
        </p:txBody>
      </p:sp>
    </p:spTree>
    <p:extLst>
      <p:ext uri="{BB962C8B-B14F-4D97-AF65-F5344CB8AC3E}">
        <p14:creationId xmlns:p14="http://schemas.microsoft.com/office/powerpoint/2010/main" val="2524950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02122"/>
                </a:solidFill>
                <a:effectLst/>
                <a:latin typeface="Segoe UI" panose="020B0502040204020203" pitchFamily="34" charset="0"/>
              </a:rPr>
              <a:t>vSwitch is a stateful service module that is part of our Network Controller architecture. Virtual Network Manager within the vSwitch controls Virtual Networks and expose capabilities of our virtual networking solution to the management plane.  It communicates and interacts with other Network Controller services to manage the dataplane routing.</a:t>
            </a:r>
          </a:p>
          <a:p>
            <a:pPr algn="l"/>
            <a:endParaRPr lang="en-US" b="0" i="0" dirty="0">
              <a:solidFill>
                <a:srgbClr val="202122"/>
              </a:solidFill>
              <a:effectLst/>
              <a:latin typeface="Segoe UI" panose="020B0502040204020203" pitchFamily="34" charset="0"/>
            </a:endParaRPr>
          </a:p>
          <a:p>
            <a:pPr algn="l"/>
            <a:r>
              <a:rPr lang="en-US" b="0" i="0" dirty="0">
                <a:solidFill>
                  <a:srgbClr val="202122"/>
                </a:solidFill>
                <a:effectLst/>
                <a:latin typeface="Segoe UI" panose="020B0502040204020203" pitchFamily="34" charset="0"/>
              </a:rPr>
              <a:t>vSwitch services performs some very important functionality, specifically:</a:t>
            </a:r>
          </a:p>
          <a:p>
            <a:pPr algn="l"/>
            <a:endParaRPr lang="en-US" b="0" i="0" dirty="0">
              <a:solidFill>
                <a:srgbClr val="202122"/>
              </a:solidFill>
              <a:effectLst/>
              <a:latin typeface="Segoe UI" panose="020B0502040204020203" pitchFamily="34" charset="0"/>
            </a:endParaRPr>
          </a:p>
          <a:p>
            <a:pPr algn="l">
              <a:buFont typeface="+mj-lt"/>
              <a:buAutoNum type="arabicPeriod"/>
            </a:pPr>
            <a:r>
              <a:rPr lang="en-US" b="0" i="0" dirty="0">
                <a:solidFill>
                  <a:srgbClr val="202122"/>
                </a:solidFill>
                <a:effectLst/>
                <a:latin typeface="Segoe UI" panose="020B0502040204020203" pitchFamily="34" charset="0"/>
              </a:rPr>
              <a:t>Tenant CA &amp; VNET management</a:t>
            </a:r>
          </a:p>
          <a:p>
            <a:pPr algn="l">
              <a:buFont typeface="+mj-lt"/>
              <a:buAutoNum type="arabicPeriod"/>
            </a:pPr>
            <a:r>
              <a:rPr lang="en-US" b="0" i="0" dirty="0">
                <a:solidFill>
                  <a:srgbClr val="202122"/>
                </a:solidFill>
                <a:effectLst/>
                <a:latin typeface="Segoe UI" panose="020B0502040204020203" pitchFamily="34" charset="0"/>
              </a:rPr>
              <a:t>Port CA PA Mappings management</a:t>
            </a:r>
          </a:p>
          <a:p>
            <a:pPr algn="l">
              <a:buFont typeface="+mj-lt"/>
              <a:buAutoNum type="arabicPeriod"/>
            </a:pPr>
            <a:r>
              <a:rPr lang="en-US" b="0" i="0" dirty="0">
                <a:solidFill>
                  <a:srgbClr val="202122"/>
                </a:solidFill>
                <a:effectLst/>
                <a:latin typeface="Segoe UI" panose="020B0502040204020203" pitchFamily="34" charset="0"/>
              </a:rPr>
              <a:t>Route management for gateways, UDR, ILB etc</a:t>
            </a:r>
          </a:p>
          <a:p>
            <a:endParaRPr lang="en-US" dirty="0">
              <a:cs typeface="Calibri"/>
            </a:endParaRPr>
          </a:p>
        </p:txBody>
      </p:sp>
      <p:sp>
        <p:nvSpPr>
          <p:cNvPr id="4" name="Slide Number Placeholder 3"/>
          <p:cNvSpPr>
            <a:spLocks noGrp="1"/>
          </p:cNvSpPr>
          <p:nvPr>
            <p:ph type="sldNum" sz="quarter" idx="5"/>
          </p:nvPr>
        </p:nvSpPr>
        <p:spPr/>
        <p:txBody>
          <a:bodyPr/>
          <a:lstStyle/>
          <a:p>
            <a:fld id="{51313C21-3316-4FFE-B47E-C6542EB6EC46}" type="slidenum">
              <a:rPr lang="en-US" smtClean="0"/>
              <a:t>5</a:t>
            </a:fld>
            <a:endParaRPr lang="en-US" dirty="0"/>
          </a:p>
        </p:txBody>
      </p:sp>
    </p:spTree>
    <p:extLst>
      <p:ext uri="{BB962C8B-B14F-4D97-AF65-F5344CB8AC3E}">
        <p14:creationId xmlns:p14="http://schemas.microsoft.com/office/powerpoint/2010/main" val="7916533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outbound traffic is sent from a subnet, Network Controller selects a route based on the destination IP address, using the longest prefix match algorithm. For example, a route table has two routes: One route specifies the 10.0.0.0/24 address prefix, while the other route specifies the 10.0.0.0/16 address prefix. Network Controller directs traffic destined for 10.0.0.5 to the next hop type specified in the route with the 10.0.0.0/24 address prefix. This process occurs because 10.0.0.0/24 is a longer prefix than 10.0.0.0/16, even though 10.0.0.5 falls within both address prefixes. Network Controller directs traffic destined for 10.0.1.5 to the next hop type specified in the route with the 10.0.0.0/16 address prefix. This process occurs because 10.0.1.5 isn't included in the 10.0.0.0/24 address prefix, making the route with the 10.0.0.0/16 address prefix the longest matching prefix.</a:t>
            </a:r>
          </a:p>
          <a:p>
            <a:r>
              <a:rPr lang="en-US" dirty="0"/>
              <a:t> </a:t>
            </a:r>
            <a:endParaRPr lang="en-US" dirty="0">
              <a:cs typeface="Calibri"/>
            </a:endParaRPr>
          </a:p>
          <a:p>
            <a:r>
              <a:rPr lang="en-US" dirty="0"/>
              <a:t>If multiple routes contain the same address prefix, Network Controller selects the route type, based on the following priority:</a:t>
            </a:r>
            <a:endParaRPr lang="en-US" dirty="0">
              <a:cs typeface="Calibri"/>
            </a:endParaRPr>
          </a:p>
          <a:p>
            <a:r>
              <a:rPr lang="en-US" dirty="0"/>
              <a:t> - User-defined route</a:t>
            </a:r>
            <a:endParaRPr lang="en-US" dirty="0">
              <a:cs typeface="Calibri" panose="020F0502020204030204"/>
            </a:endParaRPr>
          </a:p>
          <a:p>
            <a:r>
              <a:rPr lang="en-US" dirty="0"/>
              <a:t> - BGP route</a:t>
            </a:r>
            <a:endParaRPr lang="en-US" dirty="0">
              <a:cs typeface="Calibri"/>
            </a:endParaRPr>
          </a:p>
          <a:p>
            <a:r>
              <a:rPr lang="en-US" dirty="0"/>
              <a:t> - System route</a:t>
            </a:r>
          </a:p>
          <a:p>
            <a:endParaRPr lang="en-US" dirty="0">
              <a:cs typeface="Calibri"/>
            </a:endParaRPr>
          </a:p>
          <a:p>
            <a:r>
              <a:rPr lang="en-US" dirty="0"/>
              <a:t>NOTE: System routes for traffic related to virtual network or virtual network </a:t>
            </a:r>
            <a:r>
              <a:rPr lang="en-US" dirty="0" err="1"/>
              <a:t>peerings</a:t>
            </a:r>
            <a:r>
              <a:rPr lang="en-US" dirty="0"/>
              <a:t> are preferred routes, even if BGP routes are more specific.</a:t>
            </a:r>
            <a:endParaRPr lang="en-US" dirty="0">
              <a:cs typeface="Calibri"/>
            </a:endParaRPr>
          </a:p>
        </p:txBody>
      </p:sp>
      <p:sp>
        <p:nvSpPr>
          <p:cNvPr id="4" name="Slide Number Placeholder 3"/>
          <p:cNvSpPr>
            <a:spLocks noGrp="1"/>
          </p:cNvSpPr>
          <p:nvPr>
            <p:ph type="sldNum" sz="quarter" idx="5"/>
          </p:nvPr>
        </p:nvSpPr>
        <p:spPr/>
        <p:txBody>
          <a:bodyPr/>
          <a:lstStyle/>
          <a:p>
            <a:fld id="{51313C21-3316-4FFE-B47E-C6542EB6EC46}" type="slidenum">
              <a:rPr lang="en-US" smtClean="0"/>
              <a:t>50</a:t>
            </a:fld>
            <a:endParaRPr lang="en-US" dirty="0"/>
          </a:p>
        </p:txBody>
      </p:sp>
    </p:spTree>
    <p:extLst>
      <p:ext uri="{BB962C8B-B14F-4D97-AF65-F5344CB8AC3E}">
        <p14:creationId xmlns:p14="http://schemas.microsoft.com/office/powerpoint/2010/main" val="823742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In some scenarios, you can route all traffic to a specific next hop by defining a 0.0.0.0/0 address prefix, and then specifying the Virtual Network Gateway or Virtual Appliance, such as a firewall NVA. All outbound traffic from within the Virtual Network will be sent to this next hop then.</a:t>
            </a:r>
            <a:br>
              <a:rPr lang="en-US" dirty="0">
                <a:cs typeface="+mn-lt"/>
              </a:rPr>
            </a:br>
            <a:br>
              <a:rPr lang="en-US" dirty="0">
                <a:cs typeface="+mn-lt"/>
              </a:rPr>
            </a:br>
            <a:r>
              <a:rPr lang="en-US" dirty="0">
                <a:cs typeface="Calibri"/>
              </a:rPr>
              <a:t>Be mindful that this may break some capabilities that you may have deployed.</a:t>
            </a:r>
          </a:p>
          <a:p>
            <a:pPr marL="171450" indent="-171450">
              <a:buFont typeface="Calibri"/>
              <a:buChar char="-"/>
            </a:pPr>
            <a:r>
              <a:rPr lang="en-US" dirty="0">
                <a:cs typeface="Calibri"/>
              </a:rPr>
              <a:t>Accessing resources within virtual network using L3 NAT (Public IP Address) or Load Balancer VIP endpoint will fail, as the traffic will be redirected to the next hop. In this example, the return traffic will not be Sourced NATed (SNAT) to include the public IP, and instead will be sent to the next hop using the </a:t>
            </a:r>
            <a:r>
              <a:rPr lang="en-US" dirty="0" err="1">
                <a:cs typeface="Calibri"/>
              </a:rPr>
              <a:t>privateIP</a:t>
            </a:r>
            <a:r>
              <a:rPr lang="en-US" dirty="0">
                <a:cs typeface="Calibri"/>
              </a:rPr>
              <a:t> address of the VM as source. The </a:t>
            </a:r>
            <a:r>
              <a:rPr lang="en-US" dirty="0" err="1">
                <a:cs typeface="Calibri"/>
              </a:rPr>
              <a:t>nextHop</a:t>
            </a:r>
            <a:r>
              <a:rPr lang="en-US" dirty="0">
                <a:cs typeface="Calibri"/>
              </a:rPr>
              <a:t> device will process and would send packet back to original caller.</a:t>
            </a:r>
          </a:p>
        </p:txBody>
      </p:sp>
      <p:sp>
        <p:nvSpPr>
          <p:cNvPr id="4" name="Slide Number Placeholder 3"/>
          <p:cNvSpPr>
            <a:spLocks noGrp="1"/>
          </p:cNvSpPr>
          <p:nvPr>
            <p:ph type="sldNum" sz="quarter" idx="5"/>
          </p:nvPr>
        </p:nvSpPr>
        <p:spPr/>
        <p:txBody>
          <a:bodyPr/>
          <a:lstStyle/>
          <a:p>
            <a:fld id="{51313C21-3316-4FFE-B47E-C6542EB6EC46}" type="slidenum">
              <a:rPr lang="en-US" smtClean="0"/>
              <a:t>51</a:t>
            </a:fld>
            <a:endParaRPr lang="en-US" dirty="0"/>
          </a:p>
        </p:txBody>
      </p:sp>
    </p:spTree>
    <p:extLst>
      <p:ext uri="{BB962C8B-B14F-4D97-AF65-F5344CB8AC3E}">
        <p14:creationId xmlns:p14="http://schemas.microsoft.com/office/powerpoint/2010/main" val="13203631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table summarizes the route types that exist, and which corresponding resource they are associated with.</a:t>
            </a:r>
            <a:endParaRPr lang="en-US" dirty="0"/>
          </a:p>
        </p:txBody>
      </p:sp>
      <p:sp>
        <p:nvSpPr>
          <p:cNvPr id="4" name="Slide Number Placeholder 3"/>
          <p:cNvSpPr>
            <a:spLocks noGrp="1"/>
          </p:cNvSpPr>
          <p:nvPr>
            <p:ph type="sldNum" sz="quarter" idx="5"/>
          </p:nvPr>
        </p:nvSpPr>
        <p:spPr/>
        <p:txBody>
          <a:bodyPr/>
          <a:lstStyle/>
          <a:p>
            <a:fld id="{51313C21-3316-4FFE-B47E-C6542EB6EC46}" type="slidenum">
              <a:rPr lang="en-US" smtClean="0"/>
              <a:t>52</a:t>
            </a:fld>
            <a:endParaRPr lang="en-US" dirty="0"/>
          </a:p>
        </p:txBody>
      </p:sp>
    </p:spTree>
    <p:extLst>
      <p:ext uri="{BB962C8B-B14F-4D97-AF65-F5344CB8AC3E}">
        <p14:creationId xmlns:p14="http://schemas.microsoft.com/office/powerpoint/2010/main" val="7807616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313C21-3316-4FFE-B47E-C6542EB6EC46}" type="slidenum">
              <a:rPr lang="en-US" smtClean="0"/>
              <a:t>53</a:t>
            </a:fld>
            <a:endParaRPr lang="en-US" dirty="0"/>
          </a:p>
        </p:txBody>
      </p:sp>
    </p:spTree>
    <p:extLst>
      <p:ext uri="{BB962C8B-B14F-4D97-AF65-F5344CB8AC3E}">
        <p14:creationId xmlns:p14="http://schemas.microsoft.com/office/powerpoint/2010/main" val="276327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See answers at end of the deck.</a:t>
            </a:r>
          </a:p>
        </p:txBody>
      </p:sp>
      <p:sp>
        <p:nvSpPr>
          <p:cNvPr id="4" name="Slide Number Placeholder 3"/>
          <p:cNvSpPr>
            <a:spLocks noGrp="1"/>
          </p:cNvSpPr>
          <p:nvPr>
            <p:ph type="sldNum" sz="quarter" idx="5"/>
          </p:nvPr>
        </p:nvSpPr>
        <p:spPr/>
        <p:txBody>
          <a:bodyPr/>
          <a:lstStyle/>
          <a:p>
            <a:fld id="{51313C21-3316-4FFE-B47E-C6542EB6EC46}" type="slidenum">
              <a:rPr lang="en-US" smtClean="0"/>
              <a:t>54</a:t>
            </a:fld>
            <a:endParaRPr lang="en-US" dirty="0"/>
          </a:p>
        </p:txBody>
      </p:sp>
    </p:spTree>
    <p:extLst>
      <p:ext uri="{BB962C8B-B14F-4D97-AF65-F5344CB8AC3E}">
        <p14:creationId xmlns:p14="http://schemas.microsoft.com/office/powerpoint/2010/main" val="28421553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30921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effectLst/>
            </a:endParaRPr>
          </a:p>
        </p:txBody>
      </p:sp>
      <p:sp>
        <p:nvSpPr>
          <p:cNvPr id="4" name="Slide Number Placeholder 3"/>
          <p:cNvSpPr>
            <a:spLocks noGrp="1"/>
          </p:cNvSpPr>
          <p:nvPr>
            <p:ph type="sldNum" sz="quarter" idx="10"/>
          </p:nvPr>
        </p:nvSpPr>
        <p:spPr/>
        <p:txBody>
          <a:bodyPr/>
          <a:lstStyle/>
          <a:p>
            <a:fld id="{3636ECF0-0548-4924-9985-9298AF476B51}" type="slidenum">
              <a:rPr lang="en-US" smtClean="0"/>
              <a:t>56</a:t>
            </a:fld>
            <a:endParaRPr lang="en-US" dirty="0"/>
          </a:p>
        </p:txBody>
      </p:sp>
    </p:spTree>
    <p:extLst>
      <p:ext uri="{BB962C8B-B14F-4D97-AF65-F5344CB8AC3E}">
        <p14:creationId xmlns:p14="http://schemas.microsoft.com/office/powerpoint/2010/main" val="8451387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313C21-3316-4FFE-B47E-C6542EB6EC46}" type="slidenum">
              <a:rPr lang="en-US" smtClean="0"/>
              <a:t>57</a:t>
            </a:fld>
            <a:endParaRPr lang="en-US" dirty="0"/>
          </a:p>
        </p:txBody>
      </p:sp>
    </p:spTree>
    <p:extLst>
      <p:ext uri="{BB962C8B-B14F-4D97-AF65-F5344CB8AC3E}">
        <p14:creationId xmlns:p14="http://schemas.microsoft.com/office/powerpoint/2010/main" val="15871488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effectLst/>
            </a:endParaRPr>
          </a:p>
        </p:txBody>
      </p:sp>
      <p:sp>
        <p:nvSpPr>
          <p:cNvPr id="4" name="Slide Number Placeholder 3"/>
          <p:cNvSpPr>
            <a:spLocks noGrp="1"/>
          </p:cNvSpPr>
          <p:nvPr>
            <p:ph type="sldNum" sz="quarter" idx="10"/>
          </p:nvPr>
        </p:nvSpPr>
        <p:spPr/>
        <p:txBody>
          <a:bodyPr/>
          <a:lstStyle/>
          <a:p>
            <a:fld id="{3636ECF0-0548-4924-9985-9298AF476B51}" type="slidenum">
              <a:rPr lang="en-US" smtClean="0"/>
              <a:t>58</a:t>
            </a:fld>
            <a:endParaRPr lang="en-US" dirty="0"/>
          </a:p>
        </p:txBody>
      </p:sp>
    </p:spTree>
    <p:extLst>
      <p:ext uri="{BB962C8B-B14F-4D97-AF65-F5344CB8AC3E}">
        <p14:creationId xmlns:p14="http://schemas.microsoft.com/office/powerpoint/2010/main" val="810231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313C21-3316-4FFE-B47E-C6542EB6EC46}" type="slidenum">
              <a:rPr lang="en-US" smtClean="0"/>
              <a:t>59</a:t>
            </a:fld>
            <a:endParaRPr lang="en-US" dirty="0"/>
          </a:p>
        </p:txBody>
      </p:sp>
    </p:spTree>
    <p:extLst>
      <p:ext uri="{BB962C8B-B14F-4D97-AF65-F5344CB8AC3E}">
        <p14:creationId xmlns:p14="http://schemas.microsoft.com/office/powerpoint/2010/main" val="1420322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02122"/>
                </a:solidFill>
                <a:effectLst/>
                <a:latin typeface="Segoe UI" panose="020B0502040204020203" pitchFamily="34" charset="0"/>
              </a:rPr>
              <a:t>Virtual Switch Management is another service parallel to the VNET service. Both VNET and VSM reside in the parent container process by the name of SDNVSM.exe.</a:t>
            </a:r>
          </a:p>
          <a:p>
            <a:pPr algn="l"/>
            <a:endParaRPr lang="en-US" b="0" i="0" dirty="0">
              <a:solidFill>
                <a:srgbClr val="202122"/>
              </a:solidFill>
              <a:effectLst/>
              <a:latin typeface="Segoe UI" panose="020B0502040204020203" pitchFamily="34" charset="0"/>
            </a:endParaRPr>
          </a:p>
          <a:p>
            <a:pPr algn="l"/>
            <a:r>
              <a:rPr lang="en-US" b="0" i="0" dirty="0">
                <a:solidFill>
                  <a:srgbClr val="202122"/>
                </a:solidFill>
                <a:effectLst/>
                <a:latin typeface="Segoe UI" panose="020B0502040204020203" pitchFamily="34" charset="0"/>
              </a:rPr>
              <a:t>The VSM service performs all the vSwitch operations and functionality. It computes the policies and pushes them down to Hostagent which builds the corresponding VFP layers for carrying out all packet processing operations. VSM was originally intended to be with VNET service but due to limitations in the OVSDB protocol, a call was made to switch to WCF for pushing certain policies down to the host.</a:t>
            </a:r>
          </a:p>
          <a:p>
            <a:pPr algn="l"/>
            <a:endParaRPr lang="en-US" b="0" i="0" dirty="0">
              <a:solidFill>
                <a:srgbClr val="202122"/>
              </a:solidFill>
              <a:effectLst/>
              <a:latin typeface="Segoe UI" panose="020B0502040204020203" pitchFamily="34" charset="0"/>
            </a:endParaRPr>
          </a:p>
          <a:p>
            <a:pPr algn="l"/>
            <a:r>
              <a:rPr lang="en-US" b="0" i="0" dirty="0">
                <a:solidFill>
                  <a:srgbClr val="202122"/>
                </a:solidFill>
                <a:effectLst/>
                <a:latin typeface="Segoe UI" panose="020B0502040204020203" pitchFamily="34" charset="0"/>
              </a:rPr>
              <a:t>The following slide shows the policies processed by VNET and VSM service:</a:t>
            </a:r>
          </a:p>
          <a:p>
            <a:pPr algn="l"/>
            <a:r>
              <a:rPr lang="en-US" b="0" i="0" dirty="0">
                <a:solidFill>
                  <a:srgbClr val="202122"/>
                </a:solidFill>
                <a:effectLst/>
                <a:latin typeface="Segoe UI" panose="020B0502040204020203" pitchFamily="34" charset="0"/>
              </a:rPr>
              <a:t>VSM:</a:t>
            </a:r>
          </a:p>
          <a:p>
            <a:pPr algn="l">
              <a:buFont typeface="+mj-lt"/>
              <a:buAutoNum type="arabicPeriod"/>
            </a:pPr>
            <a:r>
              <a:rPr lang="en-US" b="0" i="0" dirty="0">
                <a:solidFill>
                  <a:srgbClr val="202122"/>
                </a:solidFill>
                <a:effectLst/>
                <a:latin typeface="Segoe UI" panose="020B0502040204020203" pitchFamily="34" charset="0"/>
              </a:rPr>
              <a:t> QoS &amp; IoV Settings for port &amp; switch</a:t>
            </a:r>
          </a:p>
          <a:p>
            <a:pPr algn="l">
              <a:buFont typeface="+mj-lt"/>
              <a:buAutoNum type="arabicPeriod"/>
            </a:pPr>
            <a:r>
              <a:rPr lang="en-US" b="0" i="0" dirty="0">
                <a:solidFill>
                  <a:srgbClr val="202122"/>
                </a:solidFill>
                <a:effectLst/>
                <a:latin typeface="Segoe UI" panose="020B0502040204020203" pitchFamily="34" charset="0"/>
              </a:rPr>
              <a:t> DNS &amp; DHCP management for tenant ports</a:t>
            </a:r>
          </a:p>
          <a:p>
            <a:pPr algn="l">
              <a:buFont typeface="+mj-lt"/>
              <a:buAutoNum type="arabicPeriod"/>
            </a:pPr>
            <a:r>
              <a:rPr lang="en-US" b="0" i="0" dirty="0">
                <a:solidFill>
                  <a:srgbClr val="202122"/>
                </a:solidFill>
                <a:effectLst/>
                <a:latin typeface="Segoe UI" panose="020B0502040204020203" pitchFamily="34" charset="0"/>
              </a:rPr>
              <a:t> Port Security settings like MacSpoofing, ArpGuard, DhcpGuard, StormLimit etc</a:t>
            </a:r>
          </a:p>
          <a:p>
            <a:pPr algn="l">
              <a:buFont typeface="+mj-lt"/>
              <a:buAutoNum type="arabicPeriod"/>
            </a:pPr>
            <a:r>
              <a:rPr lang="en-US" b="0" i="0" dirty="0">
                <a:solidFill>
                  <a:srgbClr val="202122"/>
                </a:solidFill>
                <a:effectLst/>
                <a:latin typeface="Segoe UI" panose="020B0502040204020203" pitchFamily="34" charset="0"/>
              </a:rPr>
              <a:t> Port Isolation Settings</a:t>
            </a:r>
          </a:p>
          <a:p>
            <a:pPr algn="l">
              <a:buFont typeface="+mj-lt"/>
              <a:buAutoNum type="arabicPeriod"/>
            </a:pPr>
            <a:r>
              <a:rPr lang="en-US" b="0" i="0" dirty="0">
                <a:solidFill>
                  <a:srgbClr val="202122"/>
                </a:solidFill>
                <a:effectLst/>
                <a:latin typeface="Segoe UI" panose="020B0502040204020203" pitchFamily="34" charset="0"/>
              </a:rPr>
              <a:t> Connectivity Checks (CA PING)</a:t>
            </a:r>
          </a:p>
          <a:p>
            <a:pPr algn="l">
              <a:buFont typeface="+mj-lt"/>
              <a:buAutoNum type="arabicPeriod"/>
            </a:pPr>
            <a:r>
              <a:rPr lang="en-US" b="0" i="0" dirty="0">
                <a:solidFill>
                  <a:srgbClr val="202122"/>
                </a:solidFill>
                <a:effectLst/>
                <a:latin typeface="Segoe UI" panose="020B0502040204020203" pitchFamily="34" charset="0"/>
              </a:rPr>
              <a:t> Host PA address management</a:t>
            </a:r>
          </a:p>
          <a:p>
            <a:endParaRPr lang="en-US" dirty="0">
              <a:cs typeface="Calibri"/>
            </a:endParaRPr>
          </a:p>
        </p:txBody>
      </p:sp>
      <p:sp>
        <p:nvSpPr>
          <p:cNvPr id="4" name="Slide Number Placeholder 3"/>
          <p:cNvSpPr>
            <a:spLocks noGrp="1"/>
          </p:cNvSpPr>
          <p:nvPr>
            <p:ph type="sldNum" sz="quarter" idx="5"/>
          </p:nvPr>
        </p:nvSpPr>
        <p:spPr/>
        <p:txBody>
          <a:bodyPr/>
          <a:lstStyle/>
          <a:p>
            <a:fld id="{51313C21-3316-4FFE-B47E-C6542EB6EC46}" type="slidenum">
              <a:rPr lang="en-US" smtClean="0"/>
              <a:t>6</a:t>
            </a:fld>
            <a:endParaRPr lang="en-US" dirty="0"/>
          </a:p>
        </p:txBody>
      </p:sp>
    </p:spTree>
    <p:extLst>
      <p:ext uri="{BB962C8B-B14F-4D97-AF65-F5344CB8AC3E}">
        <p14:creationId xmlns:p14="http://schemas.microsoft.com/office/powerpoint/2010/main" val="42075664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313C21-3316-4FFE-B47E-C6542EB6EC46}" type="slidenum">
              <a:rPr lang="en-US" smtClean="0"/>
              <a:t>60</a:t>
            </a:fld>
            <a:endParaRPr lang="en-US" dirty="0"/>
          </a:p>
        </p:txBody>
      </p:sp>
    </p:spTree>
    <p:extLst>
      <p:ext uri="{BB962C8B-B14F-4D97-AF65-F5344CB8AC3E}">
        <p14:creationId xmlns:p14="http://schemas.microsoft.com/office/powerpoint/2010/main" val="26552058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51313C21-3316-4FFE-B47E-C6542EB6EC46}" type="slidenum">
              <a:rPr lang="en-US" smtClean="0"/>
              <a:t>61</a:t>
            </a:fld>
            <a:endParaRPr lang="en-US" dirty="0"/>
          </a:p>
        </p:txBody>
      </p:sp>
    </p:spTree>
    <p:extLst>
      <p:ext uri="{BB962C8B-B14F-4D97-AF65-F5344CB8AC3E}">
        <p14:creationId xmlns:p14="http://schemas.microsoft.com/office/powerpoint/2010/main" val="2139928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51313C21-3316-4FFE-B47E-C6542EB6EC46}" type="slidenum">
              <a:rPr lang="en-US" smtClean="0"/>
              <a:t>7</a:t>
            </a:fld>
            <a:endParaRPr lang="en-US" dirty="0"/>
          </a:p>
        </p:txBody>
      </p:sp>
    </p:spTree>
    <p:extLst>
      <p:ext uri="{BB962C8B-B14F-4D97-AF65-F5344CB8AC3E}">
        <p14:creationId xmlns:p14="http://schemas.microsoft.com/office/powerpoint/2010/main" val="3338296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VNET and VSM modules push goal state down to NCHostAgent using combination of WCF and OVSDB protocols. The plugins within the NCHostAgent service are responsible for calculating the policies and programming the appropriate layers within VFP to allow packet processing.</a:t>
            </a:r>
          </a:p>
          <a:p>
            <a:endParaRPr lang="en-US" dirty="0">
              <a:cs typeface="Calibri"/>
            </a:endParaRPr>
          </a:p>
        </p:txBody>
      </p:sp>
      <p:sp>
        <p:nvSpPr>
          <p:cNvPr id="4" name="Slide Number Placeholder 3"/>
          <p:cNvSpPr>
            <a:spLocks noGrp="1"/>
          </p:cNvSpPr>
          <p:nvPr>
            <p:ph type="sldNum" sz="quarter" idx="5"/>
          </p:nvPr>
        </p:nvSpPr>
        <p:spPr/>
        <p:txBody>
          <a:bodyPr/>
          <a:lstStyle/>
          <a:p>
            <a:fld id="{51313C21-3316-4FFE-B47E-C6542EB6EC46}" type="slidenum">
              <a:rPr lang="en-US" smtClean="0"/>
              <a:t>8</a:t>
            </a:fld>
            <a:endParaRPr lang="en-US" dirty="0"/>
          </a:p>
        </p:txBody>
      </p:sp>
    </p:spTree>
    <p:extLst>
      <p:ext uri="{BB962C8B-B14F-4D97-AF65-F5344CB8AC3E}">
        <p14:creationId xmlns:p14="http://schemas.microsoft.com/office/powerpoint/2010/main" val="2066500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GB" dirty="0"/>
              <a:t>The VNET Service Module, as part of the SDNVSM process, communicates via southbound API to NCHostAgent. Policy will be pushed into the ms_vtep database which will be picked up by the VNET plugin.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dirty="0"/>
              <a:t>The VNET plugin will calculate policy and push the update policy configuration to the VFP API which will program the appropriate VFP rules within the VFP port(s).</a:t>
            </a:r>
          </a:p>
          <a:p>
            <a:endParaRPr lang="en-US" dirty="0">
              <a:cs typeface="Calibri"/>
            </a:endParaRPr>
          </a:p>
        </p:txBody>
      </p:sp>
      <p:sp>
        <p:nvSpPr>
          <p:cNvPr id="4" name="Slide Number Placeholder 3"/>
          <p:cNvSpPr>
            <a:spLocks noGrp="1"/>
          </p:cNvSpPr>
          <p:nvPr>
            <p:ph type="sldNum" sz="quarter" idx="5"/>
          </p:nvPr>
        </p:nvSpPr>
        <p:spPr/>
        <p:txBody>
          <a:bodyPr/>
          <a:lstStyle/>
          <a:p>
            <a:fld id="{51313C21-3316-4FFE-B47E-C6542EB6EC46}" type="slidenum">
              <a:rPr lang="en-US" smtClean="0"/>
              <a:t>9</a:t>
            </a:fld>
            <a:endParaRPr lang="en-US" dirty="0"/>
          </a:p>
        </p:txBody>
      </p:sp>
    </p:spTree>
    <p:extLst>
      <p:ext uri="{BB962C8B-B14F-4D97-AF65-F5344CB8AC3E}">
        <p14:creationId xmlns:p14="http://schemas.microsoft.com/office/powerpoint/2010/main" val="18663725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22.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3.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5.jpe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dirty="0">
                <a:solidFill>
                  <a:schemeClr val="bg1"/>
                </a:solidFill>
                <a:latin typeface="+mj-lt"/>
              </a:rPr>
              <a:t>Microsoft Azure</a:t>
            </a:r>
          </a:p>
        </p:txBody>
      </p:sp>
    </p:spTree>
    <p:extLst>
      <p:ext uri="{BB962C8B-B14F-4D97-AF65-F5344CB8AC3E}">
        <p14:creationId xmlns:p14="http://schemas.microsoft.com/office/powerpoint/2010/main" val="264334024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112445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844220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29291514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35430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64727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042183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47079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81896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262823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948213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dirty="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7204235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781806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338097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17793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3350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08398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98852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6868653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190765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70000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3628785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432236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52928993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431824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9576180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87920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652737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6938370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186229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778318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181909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2816738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490959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93215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628115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685489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6880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681501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205757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6495751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0276926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128187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473634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08225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76278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274797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4117651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274002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668471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027323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0675612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34145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64767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769032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674210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42036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6906084"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25788705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dirty="0"/>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551393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dirty="0"/>
              <a:t>Drag &amp; drop your photo here or click or tap icon below to insert</a:t>
            </a:r>
          </a:p>
        </p:txBody>
      </p:sp>
    </p:spTree>
    <p:extLst>
      <p:ext uri="{BB962C8B-B14F-4D97-AF65-F5344CB8AC3E}">
        <p14:creationId xmlns:p14="http://schemas.microsoft.com/office/powerpoint/2010/main" val="3229776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dirty="0"/>
              <a:t>Drag &amp; drop your photo here or click or tap icon below to insert</a:t>
            </a:r>
          </a:p>
        </p:txBody>
      </p:sp>
    </p:spTree>
    <p:extLst>
      <p:ext uri="{BB962C8B-B14F-4D97-AF65-F5344CB8AC3E}">
        <p14:creationId xmlns:p14="http://schemas.microsoft.com/office/powerpoint/2010/main" val="233366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dirty="0"/>
              <a:t>Drag &amp; drop your photo here or click or tap icon below to insert</a:t>
            </a:r>
          </a:p>
        </p:txBody>
      </p:sp>
    </p:spTree>
    <p:extLst>
      <p:ext uri="{BB962C8B-B14F-4D97-AF65-F5344CB8AC3E}">
        <p14:creationId xmlns:p14="http://schemas.microsoft.com/office/powerpoint/2010/main" val="337279818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043875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1257899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8644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30719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95562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96157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205641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25209402-D6C5-40D1-A7C1-89B4FBD3DA93}" type="datetime4">
              <a:rPr lang="en-US" smtClean="0"/>
              <a:t>April 23, 2024</a:t>
            </a:fld>
            <a:endParaRPr lang="en-US" dirty="0"/>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219638730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039419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fld id="{BDDE2447-2B8B-4200-9E56-E68CFA7BD6F2}" type="datetime4">
              <a:rPr lang="en-US" smtClean="0"/>
              <a:t>April 23, 2024</a:t>
            </a:fld>
            <a:endParaRPr lang="en-US" dirty="0"/>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63783509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t="21189" r="15525" b="7567"/>
          <a:stretch/>
        </p:blipFill>
        <p:spPr>
          <a:xfrm>
            <a:off x="0" y="1"/>
            <a:ext cx="12192000" cy="6858973"/>
          </a:xfrm>
          <a:prstGeom prst="rect">
            <a:avLst/>
          </a:prstGeom>
        </p:spPr>
      </p:pic>
      <p:pic>
        <p:nvPicPr>
          <p:cNvPr id="10" name="MS logo gray - EMF"/>
          <p:cNvPicPr>
            <a:picLocks noChangeAspect="1"/>
          </p:cNvPicPr>
          <p:nvPr userDrawn="1"/>
        </p:nvPicPr>
        <p:blipFill>
          <a:blip r:embed="rId3"/>
          <a:stretch>
            <a:fillRect/>
          </a:stretch>
        </p:blipFill>
        <p:spPr bwMode="black">
          <a:xfrm>
            <a:off x="451633" y="470067"/>
            <a:ext cx="1423303" cy="304828"/>
          </a:xfrm>
          <a:prstGeom prst="rect">
            <a:avLst/>
          </a:prstGeom>
        </p:spPr>
      </p:pic>
      <p:sp>
        <p:nvSpPr>
          <p:cNvPr id="4" name="Rectangle 3"/>
          <p:cNvSpPr/>
          <p:nvPr userDrawn="1"/>
        </p:nvSpPr>
        <p:spPr bwMode="auto">
          <a:xfrm>
            <a:off x="269302" y="2077813"/>
            <a:ext cx="6274974" cy="3586208"/>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77813"/>
            <a:ext cx="6274911" cy="1793104"/>
          </a:xfrm>
          <a:noFill/>
        </p:spPr>
        <p:txBody>
          <a:bodyPr lIns="146304" tIns="91440" rIns="146304" bIns="91440" anchor="t" anchorCtr="0"/>
          <a:lstStyle>
            <a:lvl1pPr>
              <a:defRPr sz="4704" spc="-98" baseline="0">
                <a:gradFill>
                  <a:gsLst>
                    <a:gs pos="18471">
                      <a:srgbClr val="353535"/>
                    </a:gs>
                    <a:gs pos="46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6276530" cy="651821"/>
          </a:xfrm>
        </p:spPr>
        <p:txBody>
          <a:bodyPr wrap="square" lIns="164592" tIns="109728" rIns="164592" bIns="109728">
            <a:spAutoFit/>
          </a:bodyPr>
          <a:lstStyle>
            <a:lvl1pPr marL="0" indent="0">
              <a:spcBef>
                <a:spcPts val="0"/>
              </a:spcBef>
              <a:buNone/>
              <a:defRPr sz="3136">
                <a:gradFill>
                  <a:gsLst>
                    <a:gs pos="18471">
                      <a:srgbClr val="353535"/>
                    </a:gs>
                    <a:gs pos="46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834125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213251"/>
            <a:ext cx="4795873" cy="2431499"/>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7"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7115206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4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304716"/>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0808202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38B3C-DDF1-FE14-495C-9FAD2D70F6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A5848C-219E-AD99-129A-BE8AB5FE59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2720572-D341-BFB1-16D9-F898F4DE84A1}"/>
              </a:ext>
            </a:extLst>
          </p:cNvPr>
          <p:cNvSpPr>
            <a:spLocks noGrp="1"/>
          </p:cNvSpPr>
          <p:nvPr>
            <p:ph type="dt" sz="half" idx="10"/>
          </p:nvPr>
        </p:nvSpPr>
        <p:spPr/>
        <p:txBody>
          <a:bodyPr/>
          <a:lstStyle/>
          <a:p>
            <a:fld id="{29629585-94DB-4CF1-9F6B-CFCCBC265F93}" type="datetime4">
              <a:rPr lang="en-US" smtClean="0"/>
              <a:t>April 23, 2024</a:t>
            </a:fld>
            <a:endParaRPr lang="en-US" dirty="0"/>
          </a:p>
        </p:txBody>
      </p:sp>
      <p:sp>
        <p:nvSpPr>
          <p:cNvPr id="5" name="Footer Placeholder 4">
            <a:extLst>
              <a:ext uri="{FF2B5EF4-FFF2-40B4-BE49-F238E27FC236}">
                <a16:creationId xmlns:a16="http://schemas.microsoft.com/office/drawing/2014/main" id="{C5BE11E6-304B-089A-F203-82C35D81399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AD18C7E-BCAE-DA46-2F92-C885FF9FB6BF}"/>
              </a:ext>
            </a:extLst>
          </p:cNvPr>
          <p:cNvSpPr>
            <a:spLocks noGrp="1"/>
          </p:cNvSpPr>
          <p:nvPr>
            <p:ph type="sldNum" sz="quarter" idx="12"/>
          </p:nvPr>
        </p:nvSpPr>
        <p:spPr/>
        <p:txBody>
          <a:bodyPr/>
          <a:lstStyle/>
          <a:p>
            <a:fld id="{E5FFFD66-AB35-4F23-B153-FA4E110AC98D}" type="slidenum">
              <a:rPr lang="en-US" smtClean="0"/>
              <a:t>‹#›</a:t>
            </a:fld>
            <a:endParaRPr lang="en-US" dirty="0"/>
          </a:p>
        </p:txBody>
      </p:sp>
    </p:spTree>
    <p:extLst>
      <p:ext uri="{BB962C8B-B14F-4D97-AF65-F5344CB8AC3E}">
        <p14:creationId xmlns:p14="http://schemas.microsoft.com/office/powerpoint/2010/main" val="150106073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D9387-02A1-E950-B737-6407F1B6ED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0D66C8-43D5-53AD-ECAC-9E6E6DCA4E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5900DE-A12E-83A7-5753-899B3D44A957}"/>
              </a:ext>
            </a:extLst>
          </p:cNvPr>
          <p:cNvSpPr>
            <a:spLocks noGrp="1"/>
          </p:cNvSpPr>
          <p:nvPr>
            <p:ph type="dt" sz="half" idx="10"/>
          </p:nvPr>
        </p:nvSpPr>
        <p:spPr/>
        <p:txBody>
          <a:bodyPr/>
          <a:lstStyle/>
          <a:p>
            <a:fld id="{F625D55C-217C-45B4-9EA2-1F1BD841E687}" type="datetime4">
              <a:rPr lang="en-US" smtClean="0"/>
              <a:t>April 23, 2024</a:t>
            </a:fld>
            <a:endParaRPr lang="en-US" dirty="0"/>
          </a:p>
        </p:txBody>
      </p:sp>
      <p:sp>
        <p:nvSpPr>
          <p:cNvPr id="5" name="Footer Placeholder 4">
            <a:extLst>
              <a:ext uri="{FF2B5EF4-FFF2-40B4-BE49-F238E27FC236}">
                <a16:creationId xmlns:a16="http://schemas.microsoft.com/office/drawing/2014/main" id="{F87599D8-DC01-5F7A-5304-CCC4CA99DAF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67EB7E6-0E1A-4E1C-33A1-FE4C45EDB1C5}"/>
              </a:ext>
            </a:extLst>
          </p:cNvPr>
          <p:cNvSpPr>
            <a:spLocks noGrp="1"/>
          </p:cNvSpPr>
          <p:nvPr>
            <p:ph type="sldNum" sz="quarter" idx="12"/>
          </p:nvPr>
        </p:nvSpPr>
        <p:spPr/>
        <p:txBody>
          <a:bodyPr/>
          <a:lstStyle/>
          <a:p>
            <a:fld id="{E5FFFD66-AB35-4F23-B153-FA4E110AC98D}" type="slidenum">
              <a:rPr lang="en-US" smtClean="0"/>
              <a:t>‹#›</a:t>
            </a:fld>
            <a:endParaRPr lang="en-US" dirty="0"/>
          </a:p>
        </p:txBody>
      </p:sp>
    </p:spTree>
    <p:extLst>
      <p:ext uri="{BB962C8B-B14F-4D97-AF65-F5344CB8AC3E}">
        <p14:creationId xmlns:p14="http://schemas.microsoft.com/office/powerpoint/2010/main" val="248540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784990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8C60F-3DAB-B4E3-43D7-A007ECE44E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73CFB2-FF69-8402-45D0-83A9A56BF35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AC8C5E-BC1A-34D2-84FE-DA816A6BA279}"/>
              </a:ext>
            </a:extLst>
          </p:cNvPr>
          <p:cNvSpPr>
            <a:spLocks noGrp="1"/>
          </p:cNvSpPr>
          <p:nvPr>
            <p:ph type="dt" sz="half" idx="10"/>
          </p:nvPr>
        </p:nvSpPr>
        <p:spPr/>
        <p:txBody>
          <a:bodyPr/>
          <a:lstStyle/>
          <a:p>
            <a:fld id="{361B64D9-AEFD-4967-B8BE-6D19612985D1}" type="datetime4">
              <a:rPr lang="en-US" smtClean="0"/>
              <a:t>April 23, 2024</a:t>
            </a:fld>
            <a:endParaRPr lang="en-US" dirty="0"/>
          </a:p>
        </p:txBody>
      </p:sp>
      <p:sp>
        <p:nvSpPr>
          <p:cNvPr id="5" name="Footer Placeholder 4">
            <a:extLst>
              <a:ext uri="{FF2B5EF4-FFF2-40B4-BE49-F238E27FC236}">
                <a16:creationId xmlns:a16="http://schemas.microsoft.com/office/drawing/2014/main" id="{410265AB-0B21-243A-38C7-C48382895D0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7834CF3-A829-4C2E-30C1-E4F3EF7B8859}"/>
              </a:ext>
            </a:extLst>
          </p:cNvPr>
          <p:cNvSpPr>
            <a:spLocks noGrp="1"/>
          </p:cNvSpPr>
          <p:nvPr>
            <p:ph type="sldNum" sz="quarter" idx="12"/>
          </p:nvPr>
        </p:nvSpPr>
        <p:spPr/>
        <p:txBody>
          <a:bodyPr/>
          <a:lstStyle/>
          <a:p>
            <a:fld id="{E5FFFD66-AB35-4F23-B153-FA4E110AC98D}" type="slidenum">
              <a:rPr lang="en-US" smtClean="0"/>
              <a:t>‹#›</a:t>
            </a:fld>
            <a:endParaRPr lang="en-US" dirty="0"/>
          </a:p>
        </p:txBody>
      </p:sp>
    </p:spTree>
    <p:extLst>
      <p:ext uri="{BB962C8B-B14F-4D97-AF65-F5344CB8AC3E}">
        <p14:creationId xmlns:p14="http://schemas.microsoft.com/office/powerpoint/2010/main" val="7899649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D885B-3EA9-755B-99D0-E644FCDD5B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9352E3-49EA-2E19-5456-1A571D8BC7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0E2F5F7-A438-CB5E-102A-392527626B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5B0DEC0-4DC3-2B90-F0EE-19CF532674AD}"/>
              </a:ext>
            </a:extLst>
          </p:cNvPr>
          <p:cNvSpPr>
            <a:spLocks noGrp="1"/>
          </p:cNvSpPr>
          <p:nvPr>
            <p:ph type="dt" sz="half" idx="10"/>
          </p:nvPr>
        </p:nvSpPr>
        <p:spPr/>
        <p:txBody>
          <a:bodyPr/>
          <a:lstStyle/>
          <a:p>
            <a:fld id="{4CF36C08-061F-4EC5-A8CC-267B674EAC3A}" type="datetime4">
              <a:rPr lang="en-US" smtClean="0"/>
              <a:t>April 23, 2024</a:t>
            </a:fld>
            <a:endParaRPr lang="en-US" dirty="0"/>
          </a:p>
        </p:txBody>
      </p:sp>
      <p:sp>
        <p:nvSpPr>
          <p:cNvPr id="6" name="Footer Placeholder 5">
            <a:extLst>
              <a:ext uri="{FF2B5EF4-FFF2-40B4-BE49-F238E27FC236}">
                <a16:creationId xmlns:a16="http://schemas.microsoft.com/office/drawing/2014/main" id="{25CF5F2A-EDB8-568D-A592-C2010FA245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3B3E3A3-6663-41C0-415F-67B3F902429E}"/>
              </a:ext>
            </a:extLst>
          </p:cNvPr>
          <p:cNvSpPr>
            <a:spLocks noGrp="1"/>
          </p:cNvSpPr>
          <p:nvPr>
            <p:ph type="sldNum" sz="quarter" idx="12"/>
          </p:nvPr>
        </p:nvSpPr>
        <p:spPr/>
        <p:txBody>
          <a:bodyPr/>
          <a:lstStyle/>
          <a:p>
            <a:fld id="{E5FFFD66-AB35-4F23-B153-FA4E110AC98D}" type="slidenum">
              <a:rPr lang="en-US" smtClean="0"/>
              <a:t>‹#›</a:t>
            </a:fld>
            <a:endParaRPr lang="en-US" dirty="0"/>
          </a:p>
        </p:txBody>
      </p:sp>
    </p:spTree>
    <p:extLst>
      <p:ext uri="{BB962C8B-B14F-4D97-AF65-F5344CB8AC3E}">
        <p14:creationId xmlns:p14="http://schemas.microsoft.com/office/powerpoint/2010/main" val="346233942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FFAD2-4C89-5ADB-9224-B3B4F5F08F0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FEF78A-6575-F6BD-96C2-B0DA590A28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42A9DB-8BDE-6146-CBB5-C47C573157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A4B057A-4138-1038-385B-CDC4066661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F56A80-5F6D-9B2A-0B9B-B0212118EF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9762F13-78A9-5B5C-B3B9-9975CA849602}"/>
              </a:ext>
            </a:extLst>
          </p:cNvPr>
          <p:cNvSpPr>
            <a:spLocks noGrp="1"/>
          </p:cNvSpPr>
          <p:nvPr>
            <p:ph type="dt" sz="half" idx="10"/>
          </p:nvPr>
        </p:nvSpPr>
        <p:spPr/>
        <p:txBody>
          <a:bodyPr/>
          <a:lstStyle/>
          <a:p>
            <a:fld id="{D1ACCC2E-EB0A-4CA5-9A3E-34D1CD878587}" type="datetime4">
              <a:rPr lang="en-US" smtClean="0"/>
              <a:t>April 23, 2024</a:t>
            </a:fld>
            <a:endParaRPr lang="en-US" dirty="0"/>
          </a:p>
        </p:txBody>
      </p:sp>
      <p:sp>
        <p:nvSpPr>
          <p:cNvPr id="8" name="Footer Placeholder 7">
            <a:extLst>
              <a:ext uri="{FF2B5EF4-FFF2-40B4-BE49-F238E27FC236}">
                <a16:creationId xmlns:a16="http://schemas.microsoft.com/office/drawing/2014/main" id="{D17E170C-242D-A3D1-2EED-75ED04FA6FC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BC6F872-15A7-C9C3-10B7-410A7B801EB3}"/>
              </a:ext>
            </a:extLst>
          </p:cNvPr>
          <p:cNvSpPr>
            <a:spLocks noGrp="1"/>
          </p:cNvSpPr>
          <p:nvPr>
            <p:ph type="sldNum" sz="quarter" idx="12"/>
          </p:nvPr>
        </p:nvSpPr>
        <p:spPr/>
        <p:txBody>
          <a:bodyPr/>
          <a:lstStyle/>
          <a:p>
            <a:fld id="{E5FFFD66-AB35-4F23-B153-FA4E110AC98D}" type="slidenum">
              <a:rPr lang="en-US" smtClean="0"/>
              <a:t>‹#›</a:t>
            </a:fld>
            <a:endParaRPr lang="en-US" dirty="0"/>
          </a:p>
        </p:txBody>
      </p:sp>
    </p:spTree>
    <p:extLst>
      <p:ext uri="{BB962C8B-B14F-4D97-AF65-F5344CB8AC3E}">
        <p14:creationId xmlns:p14="http://schemas.microsoft.com/office/powerpoint/2010/main" val="148747624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2311B-445C-9875-E3E9-F16E6FA3CA7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B8A3F6-B58E-82E8-8090-FAD5968641C8}"/>
              </a:ext>
            </a:extLst>
          </p:cNvPr>
          <p:cNvSpPr>
            <a:spLocks noGrp="1"/>
          </p:cNvSpPr>
          <p:nvPr>
            <p:ph type="dt" sz="half" idx="10"/>
          </p:nvPr>
        </p:nvSpPr>
        <p:spPr/>
        <p:txBody>
          <a:bodyPr/>
          <a:lstStyle/>
          <a:p>
            <a:fld id="{F1883AF7-759E-485A-960A-DED65E7CE974}" type="datetime4">
              <a:rPr lang="en-US" smtClean="0"/>
              <a:t>April 23, 2024</a:t>
            </a:fld>
            <a:endParaRPr lang="en-US" dirty="0"/>
          </a:p>
        </p:txBody>
      </p:sp>
      <p:sp>
        <p:nvSpPr>
          <p:cNvPr id="4" name="Footer Placeholder 3">
            <a:extLst>
              <a:ext uri="{FF2B5EF4-FFF2-40B4-BE49-F238E27FC236}">
                <a16:creationId xmlns:a16="http://schemas.microsoft.com/office/drawing/2014/main" id="{99A1016A-E8CB-6CC0-DEFD-A79CDFC7EAC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3ED1F4C-39D0-DAFE-1BE0-D09B31733632}"/>
              </a:ext>
            </a:extLst>
          </p:cNvPr>
          <p:cNvSpPr>
            <a:spLocks noGrp="1"/>
          </p:cNvSpPr>
          <p:nvPr>
            <p:ph type="sldNum" sz="quarter" idx="12"/>
          </p:nvPr>
        </p:nvSpPr>
        <p:spPr/>
        <p:txBody>
          <a:bodyPr/>
          <a:lstStyle/>
          <a:p>
            <a:fld id="{E5FFFD66-AB35-4F23-B153-FA4E110AC98D}" type="slidenum">
              <a:rPr lang="en-US" smtClean="0"/>
              <a:t>‹#›</a:t>
            </a:fld>
            <a:endParaRPr lang="en-US" dirty="0"/>
          </a:p>
        </p:txBody>
      </p:sp>
    </p:spTree>
    <p:extLst>
      <p:ext uri="{BB962C8B-B14F-4D97-AF65-F5344CB8AC3E}">
        <p14:creationId xmlns:p14="http://schemas.microsoft.com/office/powerpoint/2010/main" val="15278518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E778C0-0765-5CFE-F2E2-F64B30740F00}"/>
              </a:ext>
            </a:extLst>
          </p:cNvPr>
          <p:cNvSpPr>
            <a:spLocks noGrp="1"/>
          </p:cNvSpPr>
          <p:nvPr>
            <p:ph type="dt" sz="half" idx="10"/>
          </p:nvPr>
        </p:nvSpPr>
        <p:spPr/>
        <p:txBody>
          <a:bodyPr/>
          <a:lstStyle/>
          <a:p>
            <a:fld id="{645D77E7-76FC-427A-92A9-0DDBDC5B4413}" type="datetime4">
              <a:rPr lang="en-US" smtClean="0"/>
              <a:t>April 23, 2024</a:t>
            </a:fld>
            <a:endParaRPr lang="en-US" dirty="0"/>
          </a:p>
        </p:txBody>
      </p:sp>
      <p:sp>
        <p:nvSpPr>
          <p:cNvPr id="3" name="Footer Placeholder 2">
            <a:extLst>
              <a:ext uri="{FF2B5EF4-FFF2-40B4-BE49-F238E27FC236}">
                <a16:creationId xmlns:a16="http://schemas.microsoft.com/office/drawing/2014/main" id="{985B7DAC-727D-2833-A558-77FDFF0BD51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22D6E0C5-1239-B507-EBB1-C7683B836165}"/>
              </a:ext>
            </a:extLst>
          </p:cNvPr>
          <p:cNvSpPr>
            <a:spLocks noGrp="1"/>
          </p:cNvSpPr>
          <p:nvPr>
            <p:ph type="sldNum" sz="quarter" idx="12"/>
          </p:nvPr>
        </p:nvSpPr>
        <p:spPr/>
        <p:txBody>
          <a:bodyPr/>
          <a:lstStyle/>
          <a:p>
            <a:fld id="{E5FFFD66-AB35-4F23-B153-FA4E110AC98D}" type="slidenum">
              <a:rPr lang="en-US" smtClean="0"/>
              <a:t>‹#›</a:t>
            </a:fld>
            <a:endParaRPr lang="en-US" dirty="0"/>
          </a:p>
        </p:txBody>
      </p:sp>
    </p:spTree>
    <p:extLst>
      <p:ext uri="{BB962C8B-B14F-4D97-AF65-F5344CB8AC3E}">
        <p14:creationId xmlns:p14="http://schemas.microsoft.com/office/powerpoint/2010/main" val="303309445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34E71-D30A-F013-AC14-FED7799B4A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093A3D-A2C0-2CB2-5E7D-046FDC2FA8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7A2D34-EDD6-59CD-0778-B6122F1898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786156-0BFF-2E21-D6F6-C93B9905924D}"/>
              </a:ext>
            </a:extLst>
          </p:cNvPr>
          <p:cNvSpPr>
            <a:spLocks noGrp="1"/>
          </p:cNvSpPr>
          <p:nvPr>
            <p:ph type="dt" sz="half" idx="10"/>
          </p:nvPr>
        </p:nvSpPr>
        <p:spPr/>
        <p:txBody>
          <a:bodyPr/>
          <a:lstStyle/>
          <a:p>
            <a:fld id="{FC367F6E-57C7-4BB1-A5D6-F531A9E14146}" type="datetime4">
              <a:rPr lang="en-US" smtClean="0"/>
              <a:t>April 23, 2024</a:t>
            </a:fld>
            <a:endParaRPr lang="en-US" dirty="0"/>
          </a:p>
        </p:txBody>
      </p:sp>
      <p:sp>
        <p:nvSpPr>
          <p:cNvPr id="6" name="Footer Placeholder 5">
            <a:extLst>
              <a:ext uri="{FF2B5EF4-FFF2-40B4-BE49-F238E27FC236}">
                <a16:creationId xmlns:a16="http://schemas.microsoft.com/office/drawing/2014/main" id="{F96E6141-BA58-1A01-989E-D587C5B96AC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CC4E6EB-1B72-FD66-3B76-07ED389F250A}"/>
              </a:ext>
            </a:extLst>
          </p:cNvPr>
          <p:cNvSpPr>
            <a:spLocks noGrp="1"/>
          </p:cNvSpPr>
          <p:nvPr>
            <p:ph type="sldNum" sz="quarter" idx="12"/>
          </p:nvPr>
        </p:nvSpPr>
        <p:spPr/>
        <p:txBody>
          <a:bodyPr/>
          <a:lstStyle/>
          <a:p>
            <a:fld id="{E5FFFD66-AB35-4F23-B153-FA4E110AC98D}" type="slidenum">
              <a:rPr lang="en-US" smtClean="0"/>
              <a:t>‹#›</a:t>
            </a:fld>
            <a:endParaRPr lang="en-US" dirty="0"/>
          </a:p>
        </p:txBody>
      </p:sp>
    </p:spTree>
    <p:extLst>
      <p:ext uri="{BB962C8B-B14F-4D97-AF65-F5344CB8AC3E}">
        <p14:creationId xmlns:p14="http://schemas.microsoft.com/office/powerpoint/2010/main" val="236398974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6A9B4-6F81-5905-A9FB-DF65710B21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0D8B60-26EA-297A-4EFE-BC6B02293F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4FF6D4B9-895E-80DF-D452-624125A8D9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DEDCF9-B481-3D77-9189-0BF771B2BA97}"/>
              </a:ext>
            </a:extLst>
          </p:cNvPr>
          <p:cNvSpPr>
            <a:spLocks noGrp="1"/>
          </p:cNvSpPr>
          <p:nvPr>
            <p:ph type="dt" sz="half" idx="10"/>
          </p:nvPr>
        </p:nvSpPr>
        <p:spPr/>
        <p:txBody>
          <a:bodyPr/>
          <a:lstStyle/>
          <a:p>
            <a:fld id="{75A86B67-51DD-4F09-A631-4D4A096D8587}" type="datetime4">
              <a:rPr lang="en-US" smtClean="0"/>
              <a:t>April 23, 2024</a:t>
            </a:fld>
            <a:endParaRPr lang="en-US" dirty="0"/>
          </a:p>
        </p:txBody>
      </p:sp>
      <p:sp>
        <p:nvSpPr>
          <p:cNvPr id="6" name="Footer Placeholder 5">
            <a:extLst>
              <a:ext uri="{FF2B5EF4-FFF2-40B4-BE49-F238E27FC236}">
                <a16:creationId xmlns:a16="http://schemas.microsoft.com/office/drawing/2014/main" id="{8DB5FACA-FFA6-C4F2-6750-8A942B584F0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D43622-DDD4-0AAF-5C35-AC783BC049C9}"/>
              </a:ext>
            </a:extLst>
          </p:cNvPr>
          <p:cNvSpPr>
            <a:spLocks noGrp="1"/>
          </p:cNvSpPr>
          <p:nvPr>
            <p:ph type="sldNum" sz="quarter" idx="12"/>
          </p:nvPr>
        </p:nvSpPr>
        <p:spPr/>
        <p:txBody>
          <a:bodyPr/>
          <a:lstStyle/>
          <a:p>
            <a:fld id="{E5FFFD66-AB35-4F23-B153-FA4E110AC98D}" type="slidenum">
              <a:rPr lang="en-US" smtClean="0"/>
              <a:t>‹#›</a:t>
            </a:fld>
            <a:endParaRPr lang="en-US" dirty="0"/>
          </a:p>
        </p:txBody>
      </p:sp>
    </p:spTree>
    <p:extLst>
      <p:ext uri="{BB962C8B-B14F-4D97-AF65-F5344CB8AC3E}">
        <p14:creationId xmlns:p14="http://schemas.microsoft.com/office/powerpoint/2010/main" val="208738396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EE8E7-3244-3183-E1DD-9DFE1E3609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096D4C-5C2F-5242-B1E8-70A66E7B0B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6EF220-9B02-26CC-74CC-111EF836E191}"/>
              </a:ext>
            </a:extLst>
          </p:cNvPr>
          <p:cNvSpPr>
            <a:spLocks noGrp="1"/>
          </p:cNvSpPr>
          <p:nvPr>
            <p:ph type="dt" sz="half" idx="10"/>
          </p:nvPr>
        </p:nvSpPr>
        <p:spPr/>
        <p:txBody>
          <a:bodyPr/>
          <a:lstStyle/>
          <a:p>
            <a:fld id="{C58CD96C-520A-4CF4-8EC5-84E41BC04CE0}" type="datetime4">
              <a:rPr lang="en-US" smtClean="0"/>
              <a:t>April 23, 2024</a:t>
            </a:fld>
            <a:endParaRPr lang="en-US" dirty="0"/>
          </a:p>
        </p:txBody>
      </p:sp>
      <p:sp>
        <p:nvSpPr>
          <p:cNvPr id="5" name="Footer Placeholder 4">
            <a:extLst>
              <a:ext uri="{FF2B5EF4-FFF2-40B4-BE49-F238E27FC236}">
                <a16:creationId xmlns:a16="http://schemas.microsoft.com/office/drawing/2014/main" id="{0707D5D6-C11E-6CEB-86F7-1BD07A41AB4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3339D6A-5968-2E69-D63D-C21A595A3567}"/>
              </a:ext>
            </a:extLst>
          </p:cNvPr>
          <p:cNvSpPr>
            <a:spLocks noGrp="1"/>
          </p:cNvSpPr>
          <p:nvPr>
            <p:ph type="sldNum" sz="quarter" idx="12"/>
          </p:nvPr>
        </p:nvSpPr>
        <p:spPr/>
        <p:txBody>
          <a:bodyPr/>
          <a:lstStyle/>
          <a:p>
            <a:fld id="{E5FFFD66-AB35-4F23-B153-FA4E110AC98D}" type="slidenum">
              <a:rPr lang="en-US" smtClean="0"/>
              <a:t>‹#›</a:t>
            </a:fld>
            <a:endParaRPr lang="en-US" dirty="0"/>
          </a:p>
        </p:txBody>
      </p:sp>
    </p:spTree>
    <p:extLst>
      <p:ext uri="{BB962C8B-B14F-4D97-AF65-F5344CB8AC3E}">
        <p14:creationId xmlns:p14="http://schemas.microsoft.com/office/powerpoint/2010/main" val="272106708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3FD255-C11C-07F4-CC50-7BFCDF0C66A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D4CD45-C9D5-9C50-C080-84BE3909BA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35615C-9296-E7E7-8770-7D9CF48DAD4B}"/>
              </a:ext>
            </a:extLst>
          </p:cNvPr>
          <p:cNvSpPr>
            <a:spLocks noGrp="1"/>
          </p:cNvSpPr>
          <p:nvPr>
            <p:ph type="dt" sz="half" idx="10"/>
          </p:nvPr>
        </p:nvSpPr>
        <p:spPr/>
        <p:txBody>
          <a:bodyPr/>
          <a:lstStyle/>
          <a:p>
            <a:fld id="{1CAFBC4A-D794-4BC0-9F1A-E34693774B47}" type="datetime4">
              <a:rPr lang="en-US" smtClean="0"/>
              <a:t>April 23, 2024</a:t>
            </a:fld>
            <a:endParaRPr lang="en-US" dirty="0"/>
          </a:p>
        </p:txBody>
      </p:sp>
      <p:sp>
        <p:nvSpPr>
          <p:cNvPr id="5" name="Footer Placeholder 4">
            <a:extLst>
              <a:ext uri="{FF2B5EF4-FFF2-40B4-BE49-F238E27FC236}">
                <a16:creationId xmlns:a16="http://schemas.microsoft.com/office/drawing/2014/main" id="{EFA8EE78-2BEB-3BAB-45FD-4D76E02E298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1DD0074-F182-4C3C-11C7-0C69393AB8CD}"/>
              </a:ext>
            </a:extLst>
          </p:cNvPr>
          <p:cNvSpPr>
            <a:spLocks noGrp="1"/>
          </p:cNvSpPr>
          <p:nvPr>
            <p:ph type="sldNum" sz="quarter" idx="12"/>
          </p:nvPr>
        </p:nvSpPr>
        <p:spPr/>
        <p:txBody>
          <a:bodyPr/>
          <a:lstStyle/>
          <a:p>
            <a:fld id="{E5FFFD66-AB35-4F23-B153-FA4E110AC98D}" type="slidenum">
              <a:rPr lang="en-US" smtClean="0"/>
              <a:t>‹#›</a:t>
            </a:fld>
            <a:endParaRPr lang="en-US" dirty="0"/>
          </a:p>
        </p:txBody>
      </p:sp>
    </p:spTree>
    <p:extLst>
      <p:ext uri="{BB962C8B-B14F-4D97-AF65-F5344CB8AC3E}">
        <p14:creationId xmlns:p14="http://schemas.microsoft.com/office/powerpoint/2010/main" val="1690998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716606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image" Target="../media/image1.pn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image" Target="../media/image2.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2.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9">
            <a:extLst>
              <a:ext uri="{96DAC541-7B7A-43D3-8B79-37D633B846F1}">
                <asvg:svgBlip xmlns:asvg="http://schemas.microsoft.com/office/drawing/2016/SVG/main" r:embed="rId80"/>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16980098"/>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 id="2147483738" r:id="rId26"/>
    <p:sldLayoutId id="2147483739" r:id="rId27"/>
    <p:sldLayoutId id="2147483740" r:id="rId28"/>
    <p:sldLayoutId id="2147483741" r:id="rId29"/>
    <p:sldLayoutId id="2147483742" r:id="rId30"/>
    <p:sldLayoutId id="2147483743" r:id="rId31"/>
    <p:sldLayoutId id="2147483744" r:id="rId32"/>
    <p:sldLayoutId id="2147483745" r:id="rId33"/>
    <p:sldLayoutId id="2147483746" r:id="rId34"/>
    <p:sldLayoutId id="2147483747" r:id="rId35"/>
    <p:sldLayoutId id="2147483748" r:id="rId36"/>
    <p:sldLayoutId id="2147483749" r:id="rId37"/>
    <p:sldLayoutId id="2147483750" r:id="rId38"/>
    <p:sldLayoutId id="2147483751" r:id="rId39"/>
    <p:sldLayoutId id="2147483752" r:id="rId40"/>
    <p:sldLayoutId id="2147483753" r:id="rId41"/>
    <p:sldLayoutId id="2147483754" r:id="rId42"/>
    <p:sldLayoutId id="2147483755" r:id="rId43"/>
    <p:sldLayoutId id="2147483756" r:id="rId44"/>
    <p:sldLayoutId id="2147483757" r:id="rId45"/>
    <p:sldLayoutId id="2147483758" r:id="rId46"/>
    <p:sldLayoutId id="2147483759" r:id="rId47"/>
    <p:sldLayoutId id="2147483760" r:id="rId48"/>
    <p:sldLayoutId id="2147483761" r:id="rId49"/>
    <p:sldLayoutId id="2147483762" r:id="rId50"/>
    <p:sldLayoutId id="2147483763" r:id="rId51"/>
    <p:sldLayoutId id="2147483764" r:id="rId52"/>
    <p:sldLayoutId id="2147483765" r:id="rId53"/>
    <p:sldLayoutId id="2147483766" r:id="rId54"/>
    <p:sldLayoutId id="2147483767" r:id="rId55"/>
    <p:sldLayoutId id="2147483768" r:id="rId56"/>
    <p:sldLayoutId id="2147483769" r:id="rId57"/>
    <p:sldLayoutId id="2147483770" r:id="rId58"/>
    <p:sldLayoutId id="2147483771" r:id="rId59"/>
    <p:sldLayoutId id="2147483772" r:id="rId60"/>
    <p:sldLayoutId id="2147483773" r:id="rId61"/>
    <p:sldLayoutId id="2147483774" r:id="rId62"/>
    <p:sldLayoutId id="2147483775" r:id="rId63"/>
    <p:sldLayoutId id="2147483776" r:id="rId64"/>
    <p:sldLayoutId id="2147483777" r:id="rId65"/>
    <p:sldLayoutId id="2147483778" r:id="rId66"/>
    <p:sldLayoutId id="2147483779" r:id="rId67"/>
    <p:sldLayoutId id="2147483780" r:id="rId68"/>
    <p:sldLayoutId id="2147483781" r:id="rId69"/>
    <p:sldLayoutId id="2147483782" r:id="rId70"/>
    <p:sldLayoutId id="2147483783" r:id="rId71"/>
    <p:sldLayoutId id="2147483784" r:id="rId72"/>
    <p:sldLayoutId id="2147483785" r:id="rId73"/>
    <p:sldLayoutId id="2147483786" r:id="rId74"/>
    <p:sldLayoutId id="2147483709" r:id="rId75"/>
    <p:sldLayoutId id="2147483710" r:id="rId76"/>
    <p:sldLayoutId id="2147483711" r:id="rId7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1A65AB-915A-8D9B-E1BB-BF60C19904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1C59FBC-37D6-8B8C-1AB3-FAB92857B8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E29D90-DA67-7854-1E10-6E7AEE8349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B0222D8-19C3-41FC-B1C5-2EACDBF2ED57}" type="datetime4">
              <a:rPr lang="en-US" smtClean="0"/>
              <a:t>April 23, 2024</a:t>
            </a:fld>
            <a:endParaRPr lang="en-US" dirty="0"/>
          </a:p>
        </p:txBody>
      </p:sp>
      <p:sp>
        <p:nvSpPr>
          <p:cNvPr id="5" name="Footer Placeholder 4">
            <a:extLst>
              <a:ext uri="{FF2B5EF4-FFF2-40B4-BE49-F238E27FC236}">
                <a16:creationId xmlns:a16="http://schemas.microsoft.com/office/drawing/2014/main" id="{5ED528FE-57F2-2510-6535-580ACA8CCB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C1FBF0AF-E927-2842-2B1C-636ED076E2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5FFFD66-AB35-4F23-B153-FA4E110AC98D}" type="slidenum">
              <a:rPr lang="en-US" smtClean="0"/>
              <a:t>‹#›</a:t>
            </a:fld>
            <a:endParaRPr lang="en-US" dirty="0"/>
          </a:p>
        </p:txBody>
      </p:sp>
    </p:spTree>
    <p:extLst>
      <p:ext uri="{BB962C8B-B14F-4D97-AF65-F5344CB8AC3E}">
        <p14:creationId xmlns:p14="http://schemas.microsoft.com/office/powerpoint/2010/main" val="2786468703"/>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3" Type="http://schemas.openxmlformats.org/officeDocument/2006/relationships/hyperlink" Target="https://go.microsoft.com/fwlink/?linkid=868518" TargetMode="External"/><Relationship Id="rId2" Type="http://schemas.openxmlformats.org/officeDocument/2006/relationships/notesSlide" Target="../notesSlides/notesSlide11.xml"/><Relationship Id="rId1" Type="http://schemas.openxmlformats.org/officeDocument/2006/relationships/slideLayout" Target="../slideLayouts/slideLayout73.xml"/><Relationship Id="rId4" Type="http://schemas.openxmlformats.org/officeDocument/2006/relationships/hyperlink" Target="https://go.microsoft.com/fwlink/?linkid=868519"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73.xml"/><Relationship Id="rId4" Type="http://schemas.openxmlformats.org/officeDocument/2006/relationships/image" Target="../media/image57.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73.xml"/><Relationship Id="rId4" Type="http://schemas.openxmlformats.org/officeDocument/2006/relationships/image" Target="../media/image57.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1.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7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3.xml"/></Relationships>
</file>

<file path=ppt/slides/_rels/slide29.xml.rels><?xml version="1.0" encoding="UTF-8" standalone="yes"?>
<Relationships xmlns="http://schemas.openxmlformats.org/package/2006/relationships"><Relationship Id="rId3" Type="http://schemas.openxmlformats.org/officeDocument/2006/relationships/hyperlink" Target="https://go.microsoft.com/fwlink/?LinkId=90263" TargetMode="External"/><Relationship Id="rId2" Type="http://schemas.openxmlformats.org/officeDocument/2006/relationships/notesSlide" Target="../notesSlides/notesSlide29.xml"/><Relationship Id="rId1" Type="http://schemas.openxmlformats.org/officeDocument/2006/relationships/slideLayout" Target="../slideLayouts/slideLayout73.xml"/></Relationships>
</file>

<file path=ppt/slides/_rels/slide3.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slide" Target="slide45.xml"/><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slide" Target="slide36.xml"/><Relationship Id="rId2" Type="http://schemas.openxmlformats.org/officeDocument/2006/relationships/notesSlide" Target="../notesSlides/notesSlide3.xml"/><Relationship Id="rId1" Type="http://schemas.openxmlformats.org/officeDocument/2006/relationships/slideLayout" Target="../slideLayouts/slideLayout73.xml"/><Relationship Id="rId6" Type="http://schemas.openxmlformats.org/officeDocument/2006/relationships/image" Target="../media/image50.png"/><Relationship Id="rId11" Type="http://schemas.openxmlformats.org/officeDocument/2006/relationships/slide" Target="slide26.xml"/><Relationship Id="rId5" Type="http://schemas.openxmlformats.org/officeDocument/2006/relationships/image" Target="../media/image49.png"/><Relationship Id="rId10" Type="http://schemas.openxmlformats.org/officeDocument/2006/relationships/slide" Target="slide14.xml"/><Relationship Id="rId4" Type="http://schemas.openxmlformats.org/officeDocument/2006/relationships/image" Target="../media/image48.png"/><Relationship Id="rId9" Type="http://schemas.openxmlformats.org/officeDocument/2006/relationships/slide" Target="slide4.xml"/><Relationship Id="rId14" Type="http://schemas.openxmlformats.org/officeDocument/2006/relationships/slide" Target="slide55.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7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3.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73.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73.xml"/><Relationship Id="rId4" Type="http://schemas.openxmlformats.org/officeDocument/2006/relationships/image" Target="../media/image57.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1.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7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1.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7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3.xml"/></Relationships>
</file>

<file path=ppt/slides/_rels/slide42.xml.rels><?xml version="1.0" encoding="UTF-8" standalone="yes"?>
<Relationships xmlns="http://schemas.openxmlformats.org/package/2006/relationships"><Relationship Id="rId3" Type="http://schemas.openxmlformats.org/officeDocument/2006/relationships/hyperlink" Target="https://learn.microsoft.com/en-us/openspecs/windows_protocols/ms-ncnbi/eaddf2a5-2b8c-4c2a-ac98-21a4ef26e187" TargetMode="External"/><Relationship Id="rId2" Type="http://schemas.openxmlformats.org/officeDocument/2006/relationships/notesSlide" Target="../notesSlides/notesSlide42.xml"/><Relationship Id="rId1" Type="http://schemas.openxmlformats.org/officeDocument/2006/relationships/slideLayout" Target="../slideLayouts/slideLayout73.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73.xml"/><Relationship Id="rId4" Type="http://schemas.openxmlformats.org/officeDocument/2006/relationships/image" Target="../media/image57.sv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3.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3.xml"/><Relationship Id="rId1" Type="http://schemas.openxmlformats.org/officeDocument/2006/relationships/slideLayout" Target="../slideLayouts/slideLayout73.xml"/><Relationship Id="rId4" Type="http://schemas.openxmlformats.org/officeDocument/2006/relationships/image" Target="../media/image57.sv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3.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7.xml"/><Relationship Id="rId1" Type="http://schemas.openxmlformats.org/officeDocument/2006/relationships/slideLayout" Target="../slideLayouts/slideLayout73.xml"/><Relationship Id="rId4" Type="http://schemas.openxmlformats.org/officeDocument/2006/relationships/image" Target="../media/image57.svg"/></Relationships>
</file>

<file path=ppt/slides/_rels/slide58.xml.rels><?xml version="1.0" encoding="UTF-8" standalone="yes"?>
<Relationships xmlns="http://schemas.openxmlformats.org/package/2006/relationships"><Relationship Id="rId8" Type="http://schemas.openxmlformats.org/officeDocument/2006/relationships/hyperlink" Target="https://learn.microsoft.com/en-us/windows-server/networking/sdn/technologies/idns-for-sdn" TargetMode="External"/><Relationship Id="rId3" Type="http://schemas.openxmlformats.org/officeDocument/2006/relationships/hyperlink" Target="https://learn.microsoft.com/en-us/azure/security/fundamentals/network-overview" TargetMode="External"/><Relationship Id="rId7" Type="http://schemas.openxmlformats.org/officeDocument/2006/relationships/hyperlink" Target="https://learn.microsoft.com/en-us/openspecs/windows_protocols/ms-ncnbi/49100210-76b2-4aad-b107-4d63b6be41f2" TargetMode="External"/><Relationship Id="rId12" Type="http://schemas.openxmlformats.org/officeDocument/2006/relationships/hyperlink" Target="https://learn.microsoft.com/en-us/windows-server/troubleshoot/dynamic-host-configuration-protocol-basics" TargetMode="External"/><Relationship Id="rId2" Type="http://schemas.openxmlformats.org/officeDocument/2006/relationships/notesSlide" Target="../notesSlides/notesSlide58.xml"/><Relationship Id="rId1" Type="http://schemas.openxmlformats.org/officeDocument/2006/relationships/slideLayout" Target="../slideLayouts/slideLayout73.xml"/><Relationship Id="rId6" Type="http://schemas.openxmlformats.org/officeDocument/2006/relationships/hyperlink" Target="https://learn.microsoft.com/en-us/openspecs/windows_protocols/ms-ncnbi/9d432016-c8f7-4726-804e-7632351eb40f" TargetMode="External"/><Relationship Id="rId11" Type="http://schemas.openxmlformats.org/officeDocument/2006/relationships/hyperlink" Target="https://learn.microsoft.com/en-us/openspecs/windows_protocols/ms-ncnbi/42ed11f0-ae94-43f9-9441-f5bcd7c7d8b9" TargetMode="External"/><Relationship Id="rId5" Type="http://schemas.openxmlformats.org/officeDocument/2006/relationships/hyperlink" Target="https://learn.microsoft.com/en-us/openspecs/windows_protocols/ms-ncnbi/eaddf2a5-2b8c-4c2a-ac98-21a4ef26e187" TargetMode="External"/><Relationship Id="rId10" Type="http://schemas.openxmlformats.org/officeDocument/2006/relationships/hyperlink" Target="https://learn.microsoft.com/en-us/windows-server/networking/sdn/vnet-peering/sdn-vnet-peering" TargetMode="External"/><Relationship Id="rId4" Type="http://schemas.openxmlformats.org/officeDocument/2006/relationships/hyperlink" Target="https://learn.microsoft.com/en-us/windows-server/networking/sdn/manage/use-network-virtual-appliances-on-a-vn" TargetMode="External"/><Relationship Id="rId9" Type="http://schemas.openxmlformats.org/officeDocument/2006/relationships/hyperlink" Target="https://learn.microsoft.com/en-us/azure/virtual-network/virtual-networks-udr-overview"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73.xml"/></Relationships>
</file>

<file path=ppt/slides/_rels/slide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73.xml"/></Relationships>
</file>

<file path=ppt/slides/_rels/slide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2478280"/>
            <a:ext cx="11018520" cy="1093862"/>
          </a:xfrm>
        </p:spPr>
        <p:txBody>
          <a:bodyPr vert="horz" wrap="square" lIns="91440" tIns="45720" rIns="91440" bIns="45720" rtlCol="0" anchor="t" anchorCtr="0">
            <a:normAutofit/>
          </a:bodyPr>
          <a:lstStyle/>
          <a:p>
            <a:pPr>
              <a:lnSpc>
                <a:spcPct val="90000"/>
              </a:lnSpc>
            </a:pPr>
            <a:r>
              <a:rPr lang="en-US" sz="3300" spc="600" dirty="0"/>
              <a:t>Software Defined Networking (SDN) training</a:t>
            </a:r>
          </a:p>
        </p:txBody>
      </p:sp>
      <p:sp>
        <p:nvSpPr>
          <p:cNvPr id="3" name="Text Placeholder 2"/>
          <p:cNvSpPr>
            <a:spLocks noGrp="1"/>
          </p:cNvSpPr>
          <p:nvPr>
            <p:ph type="body" sz="quarter" idx="17"/>
          </p:nvPr>
        </p:nvSpPr>
        <p:spPr>
          <a:xfrm>
            <a:off x="588263" y="3747333"/>
            <a:ext cx="7316597" cy="739209"/>
          </a:xfrm>
        </p:spPr>
        <p:txBody>
          <a:bodyPr vert="horz" wrap="square" lIns="91440" tIns="45720" rIns="91440" bIns="45720" rtlCol="0" anchor="t">
            <a:normAutofit/>
          </a:bodyPr>
          <a:lstStyle/>
          <a:p>
            <a:pPr>
              <a:lnSpc>
                <a:spcPct val="90000"/>
              </a:lnSpc>
              <a:spcAft>
                <a:spcPts val="600"/>
              </a:spcAft>
            </a:pPr>
            <a:r>
              <a:rPr lang="en-US" sz="3000" dirty="0"/>
              <a:t>Module 3: Virtual network</a:t>
            </a:r>
          </a:p>
        </p:txBody>
      </p:sp>
    </p:spTree>
    <p:extLst>
      <p:ext uri="{BB962C8B-B14F-4D97-AF65-F5344CB8AC3E}">
        <p14:creationId xmlns:p14="http://schemas.microsoft.com/office/powerpoint/2010/main" val="90177723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1E10-0760-2471-839B-0E6DDB5B3C83}"/>
              </a:ext>
            </a:extLst>
          </p:cNvPr>
          <p:cNvSpPr>
            <a:spLocks noGrp="1"/>
          </p:cNvSpPr>
          <p:nvPr>
            <p:ph type="title"/>
          </p:nvPr>
        </p:nvSpPr>
        <p:spPr/>
        <p:txBody>
          <a:bodyPr/>
          <a:lstStyle/>
          <a:p>
            <a:r>
              <a:rPr lang="en-US" dirty="0"/>
              <a:t>Virtual network configuration</a:t>
            </a:r>
            <a:endParaRPr lang="en-US" dirty="0">
              <a:solidFill>
                <a:srgbClr val="000000"/>
              </a:solidFill>
            </a:endParaRPr>
          </a:p>
        </p:txBody>
      </p:sp>
      <p:sp>
        <p:nvSpPr>
          <p:cNvPr id="3" name="Content Placeholder 2">
            <a:extLst>
              <a:ext uri="{FF2B5EF4-FFF2-40B4-BE49-F238E27FC236}">
                <a16:creationId xmlns:a16="http://schemas.microsoft.com/office/drawing/2014/main" id="{BF8BFBE9-C8DC-ACC6-BC0A-3A3120381588}"/>
              </a:ext>
            </a:extLst>
          </p:cNvPr>
          <p:cNvSpPr>
            <a:spLocks noGrp="1"/>
          </p:cNvSpPr>
          <p:nvPr>
            <p:ph idx="1"/>
          </p:nvPr>
        </p:nvSpPr>
        <p:spPr>
          <a:xfrm>
            <a:off x="584200" y="1435502"/>
            <a:ext cx="11018520" cy="4213267"/>
          </a:xfrm>
        </p:spPr>
        <p:txBody>
          <a:bodyPr vert="horz" wrap="square" lIns="0" tIns="0" rIns="0" bIns="0" rtlCol="0">
            <a:noAutofit/>
          </a:bodyPr>
          <a:lstStyle/>
          <a:p>
            <a:r>
              <a:rPr lang="en-US" sz="2400" dirty="0"/>
              <a:t>Configures the virtual network service of Network Controller.</a:t>
            </a:r>
          </a:p>
          <a:p>
            <a:r>
              <a:rPr lang="en-US" sz="2400" dirty="0"/>
              <a:t>This configuration is global for all virtual networks managed by Network Controller.</a:t>
            </a:r>
          </a:p>
          <a:p>
            <a:r>
              <a:rPr lang="en-US" sz="2400" dirty="0"/>
              <a:t>Represented within the network controller NB API as </a:t>
            </a:r>
            <a:r>
              <a:rPr lang="en-US" sz="2400" b="1" dirty="0"/>
              <a:t>/networking/&lt;apiVersion&gt;/virtualNetworkManager/configuration</a:t>
            </a:r>
          </a:p>
        </p:txBody>
      </p:sp>
    </p:spTree>
    <p:extLst>
      <p:ext uri="{BB962C8B-B14F-4D97-AF65-F5344CB8AC3E}">
        <p14:creationId xmlns:p14="http://schemas.microsoft.com/office/powerpoint/2010/main" val="2685117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1E10-0760-2471-839B-0E6DDB5B3C83}"/>
              </a:ext>
            </a:extLst>
          </p:cNvPr>
          <p:cNvSpPr>
            <a:spLocks noGrp="1"/>
          </p:cNvSpPr>
          <p:nvPr>
            <p:ph type="title"/>
          </p:nvPr>
        </p:nvSpPr>
        <p:spPr/>
        <p:txBody>
          <a:bodyPr/>
          <a:lstStyle/>
          <a:p>
            <a:r>
              <a:rPr lang="en-US" dirty="0"/>
              <a:t>Virtual network manager resource</a:t>
            </a:r>
            <a:endParaRPr lang="en-US" dirty="0">
              <a:solidFill>
                <a:srgbClr val="000000"/>
              </a:solidFill>
            </a:endParaRPr>
          </a:p>
        </p:txBody>
      </p:sp>
      <p:sp>
        <p:nvSpPr>
          <p:cNvPr id="3" name="Content Placeholder 2">
            <a:extLst>
              <a:ext uri="{FF2B5EF4-FFF2-40B4-BE49-F238E27FC236}">
                <a16:creationId xmlns:a16="http://schemas.microsoft.com/office/drawing/2014/main" id="{BF8BFBE9-C8DC-ACC6-BC0A-3A3120381588}"/>
              </a:ext>
            </a:extLst>
          </p:cNvPr>
          <p:cNvSpPr>
            <a:spLocks noGrp="1"/>
          </p:cNvSpPr>
          <p:nvPr>
            <p:ph idx="1"/>
          </p:nvPr>
        </p:nvSpPr>
        <p:spPr>
          <a:xfrm>
            <a:off x="584200" y="1203158"/>
            <a:ext cx="11018520" cy="160421"/>
          </a:xfrm>
        </p:spPr>
        <p:txBody>
          <a:bodyPr vert="horz" wrap="square" lIns="0" tIns="0" rIns="0" bIns="0" rtlCol="0">
            <a:noAutofit/>
          </a:bodyPr>
          <a:lstStyle/>
          <a:p>
            <a:pPr marL="0" indent="0">
              <a:buNone/>
            </a:pPr>
            <a:r>
              <a:rPr lang="en-US" sz="2400" dirty="0"/>
              <a:t> </a:t>
            </a:r>
          </a:p>
        </p:txBody>
      </p:sp>
      <p:graphicFrame>
        <p:nvGraphicFramePr>
          <p:cNvPr id="8" name="Table 4">
            <a:extLst>
              <a:ext uri="{FF2B5EF4-FFF2-40B4-BE49-F238E27FC236}">
                <a16:creationId xmlns:a16="http://schemas.microsoft.com/office/drawing/2014/main" id="{D5D19CD8-B3A9-E89A-FD8E-C7681D75D948}"/>
              </a:ext>
            </a:extLst>
          </p:cNvPr>
          <p:cNvGraphicFramePr>
            <a:graphicFrameLocks noGrp="1"/>
          </p:cNvGraphicFramePr>
          <p:nvPr>
            <p:extLst>
              <p:ext uri="{D42A27DB-BD31-4B8C-83A1-F6EECF244321}">
                <p14:modId xmlns:p14="http://schemas.microsoft.com/office/powerpoint/2010/main" val="3580185048"/>
              </p:ext>
            </p:extLst>
          </p:nvPr>
        </p:nvGraphicFramePr>
        <p:xfrm>
          <a:off x="584200" y="1748589"/>
          <a:ext cx="11018520" cy="4592703"/>
        </p:xfrm>
        <a:graphic>
          <a:graphicData uri="http://schemas.openxmlformats.org/drawingml/2006/table">
            <a:tbl>
              <a:tblPr firstRow="1" bandRow="1">
                <a:tableStyleId>{5C22544A-7EE6-4342-B048-85BDC9FD1C3A}</a:tableStyleId>
              </a:tblPr>
              <a:tblGrid>
                <a:gridCol w="3157231">
                  <a:extLst>
                    <a:ext uri="{9D8B030D-6E8A-4147-A177-3AD203B41FA5}">
                      <a16:colId xmlns:a16="http://schemas.microsoft.com/office/drawing/2014/main" val="3368431938"/>
                    </a:ext>
                  </a:extLst>
                </a:gridCol>
                <a:gridCol w="7861289">
                  <a:extLst>
                    <a:ext uri="{9D8B030D-6E8A-4147-A177-3AD203B41FA5}">
                      <a16:colId xmlns:a16="http://schemas.microsoft.com/office/drawing/2014/main" val="4077890762"/>
                    </a:ext>
                  </a:extLst>
                </a:gridCol>
              </a:tblGrid>
              <a:tr h="477903">
                <a:tc>
                  <a:txBody>
                    <a:bodyPr/>
                    <a:lstStyle/>
                    <a:p>
                      <a:r>
                        <a:rPr lang="en-US" sz="1600" dirty="0"/>
                        <a:t>Property</a:t>
                      </a:r>
                    </a:p>
                  </a:txBody>
                  <a:tcPr/>
                </a:tc>
                <a:tc>
                  <a:txBody>
                    <a:bodyPr/>
                    <a:lstStyle/>
                    <a:p>
                      <a:r>
                        <a:rPr lang="en-US" sz="1600" dirty="0"/>
                        <a:t>Description</a:t>
                      </a:r>
                    </a:p>
                  </a:txBody>
                  <a:tcPr/>
                </a:tc>
                <a:extLst>
                  <a:ext uri="{0D108BD9-81ED-4DB2-BD59-A6C34878D82A}">
                    <a16:rowId xmlns:a16="http://schemas.microsoft.com/office/drawing/2014/main" val="1648675708"/>
                  </a:ext>
                </a:extLst>
              </a:tr>
              <a:tr h="477903">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distributedRouterState</a:t>
                      </a:r>
                    </a:p>
                  </a:txBody>
                  <a:tcPr/>
                </a:tc>
                <a:tc>
                  <a:txBody>
                    <a:bodyPr/>
                    <a:lstStyle/>
                    <a:p>
                      <a:r>
                        <a:rPr lang="en-US" sz="1600" dirty="0"/>
                        <a:t>Indicates the state of the built-in distributed router of the virtual network.  Values can be Enable or Disable.  The default value is Enable.</a:t>
                      </a:r>
                    </a:p>
                  </a:txBody>
                  <a:tcPr/>
                </a:tc>
                <a:extLst>
                  <a:ext uri="{0D108BD9-81ED-4DB2-BD59-A6C34878D82A}">
                    <a16:rowId xmlns:a16="http://schemas.microsoft.com/office/drawing/2014/main" val="1706313942"/>
                  </a:ext>
                </a:extLst>
              </a:tr>
              <a:tr h="477903">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networkVirtualizationProtocol</a:t>
                      </a:r>
                    </a:p>
                    <a:p>
                      <a:endParaRPr lang="en-US" sz="1600" dirty="0"/>
                    </a:p>
                  </a:txBody>
                  <a:tcPr/>
                </a:tc>
                <a:tc>
                  <a:txBody>
                    <a:bodyPr/>
                    <a:lstStyle/>
                    <a:p>
                      <a:r>
                        <a:rPr lang="en-US" sz="1600" dirty="0"/>
                        <a:t>Indicates the encapsulation format String values which can be Network Virtualization using Generic Routing Encapsulation (NVGRE) (</a:t>
                      </a:r>
                      <a:r>
                        <a:rPr lang="en-US" sz="1600" dirty="0">
                          <a:hlinkClick r:id="rId3"/>
                        </a:rPr>
                        <a:t>[RFC7637]</a:t>
                      </a:r>
                      <a:r>
                        <a:rPr lang="en-US" sz="1600" dirty="0"/>
                        <a:t>) or Virtual Extensible LAN (VXLAN)(</a:t>
                      </a:r>
                      <a:r>
                        <a:rPr lang="en-US" sz="1600" dirty="0">
                          <a:hlinkClick r:id="rId4"/>
                        </a:rPr>
                        <a:t>[RFC7348]</a:t>
                      </a:r>
                      <a:r>
                        <a:rPr lang="en-US" sz="1600" dirty="0"/>
                        <a:t>). The default value is VXLAN..</a:t>
                      </a:r>
                    </a:p>
                  </a:txBody>
                  <a:tcPr/>
                </a:tc>
                <a:extLst>
                  <a:ext uri="{0D108BD9-81ED-4DB2-BD59-A6C34878D82A}">
                    <a16:rowId xmlns:a16="http://schemas.microsoft.com/office/drawing/2014/main" val="1650632055"/>
                  </a:ext>
                </a:extLst>
              </a:tr>
              <a:tr h="653445">
                <a:tc>
                  <a:txBody>
                    <a:bodyPr/>
                    <a:lstStyle/>
                    <a:p>
                      <a:r>
                        <a:rPr lang="en-US" sz="1600" dirty="0"/>
                        <a:t>virtualSubnetIdRange</a:t>
                      </a:r>
                    </a:p>
                  </a:txBody>
                  <a:tcPr/>
                </a:tc>
                <a:tc>
                  <a:txBody>
                    <a:bodyPr/>
                    <a:lstStyle/>
                    <a:p>
                      <a:r>
                        <a:rPr lang="en-US" sz="1600" dirty="0"/>
                        <a:t>A structure of type VirtualSubnetIdRange, has the following two properties StartId and EndId. It allows configuration of the server to use a desired range of identifiers for virtual subnets.</a:t>
                      </a:r>
                    </a:p>
                    <a:p>
                      <a:r>
                        <a:rPr lang="en-US" sz="1600" dirty="0"/>
                        <a:t>This property is supported with URI version v2 or later.</a:t>
                      </a:r>
                    </a:p>
                  </a:txBody>
                  <a:tcPr/>
                </a:tc>
                <a:extLst>
                  <a:ext uri="{0D108BD9-81ED-4DB2-BD59-A6C34878D82A}">
                    <a16:rowId xmlns:a16="http://schemas.microsoft.com/office/drawing/2014/main" val="4257874874"/>
                  </a:ext>
                </a:extLst>
              </a:tr>
              <a:tr h="477903">
                <a:tc>
                  <a:txBody>
                    <a:bodyPr/>
                    <a:lstStyle/>
                    <a:p>
                      <a:r>
                        <a:rPr lang="en-US" sz="1600" dirty="0"/>
                        <a:t>StartId</a:t>
                      </a:r>
                    </a:p>
                  </a:txBody>
                  <a:tcPr/>
                </a:tc>
                <a:tc>
                  <a:txBody>
                    <a:bodyPr/>
                    <a:lstStyle/>
                    <a:p>
                      <a:r>
                        <a:rPr lang="en-US" sz="1600" dirty="0"/>
                        <a:t>Indicates the minimum identifier that the server MUST use for virtual subnets. This value cannot be less than 4096.</a:t>
                      </a:r>
                    </a:p>
                    <a:p>
                      <a:r>
                        <a:rPr lang="en-US" sz="1600" dirty="0"/>
                        <a:t>This property is supported with URI version v2 or later.</a:t>
                      </a:r>
                    </a:p>
                  </a:txBody>
                  <a:tcPr/>
                </a:tc>
                <a:extLst>
                  <a:ext uri="{0D108BD9-81ED-4DB2-BD59-A6C34878D82A}">
                    <a16:rowId xmlns:a16="http://schemas.microsoft.com/office/drawing/2014/main" val="3916133400"/>
                  </a:ext>
                </a:extLst>
              </a:tr>
              <a:tr h="477903">
                <a:tc>
                  <a:txBody>
                    <a:bodyPr/>
                    <a:lstStyle/>
                    <a:p>
                      <a:r>
                        <a:rPr lang="en-US" sz="1600" dirty="0"/>
                        <a:t>EndIp</a:t>
                      </a:r>
                    </a:p>
                  </a:txBody>
                  <a:tcPr/>
                </a:tc>
                <a:tc>
                  <a:txBody>
                    <a:bodyPr/>
                    <a:lstStyle/>
                    <a:p>
                      <a:r>
                        <a:rPr lang="en-US" sz="1600" dirty="0"/>
                        <a:t>Indicates the maximum identifier that the server MUST use for virtual subnets. This value cannot be greater than 16777215.</a:t>
                      </a:r>
                    </a:p>
                    <a:p>
                      <a:r>
                        <a:rPr lang="en-US" sz="1600" dirty="0"/>
                        <a:t>This property is supported with URI version v2 or later.</a:t>
                      </a:r>
                    </a:p>
                  </a:txBody>
                  <a:tcPr/>
                </a:tc>
                <a:extLst>
                  <a:ext uri="{0D108BD9-81ED-4DB2-BD59-A6C34878D82A}">
                    <a16:rowId xmlns:a16="http://schemas.microsoft.com/office/drawing/2014/main" val="2249527295"/>
                  </a:ext>
                </a:extLst>
              </a:tr>
            </a:tbl>
          </a:graphicData>
        </a:graphic>
      </p:graphicFrame>
    </p:spTree>
    <p:extLst>
      <p:ext uri="{BB962C8B-B14F-4D97-AF65-F5344CB8AC3E}">
        <p14:creationId xmlns:p14="http://schemas.microsoft.com/office/powerpoint/2010/main" val="3420041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CF9BF-0DD1-CA70-7E23-29842F9FEBA9}"/>
              </a:ext>
            </a:extLst>
          </p:cNvPr>
          <p:cNvSpPr>
            <a:spLocks noGrp="1"/>
          </p:cNvSpPr>
          <p:nvPr>
            <p:ph type="title"/>
          </p:nvPr>
        </p:nvSpPr>
        <p:spPr>
          <a:xfrm>
            <a:off x="1050879" y="609600"/>
            <a:ext cx="5562706" cy="1426234"/>
          </a:xfrm>
        </p:spPr>
        <p:txBody>
          <a:bodyPr>
            <a:normAutofit/>
          </a:bodyPr>
          <a:lstStyle/>
          <a:p>
            <a:r>
              <a:rPr lang="en-US" dirty="0"/>
              <a:t>Lab	</a:t>
            </a:r>
          </a:p>
        </p:txBody>
      </p:sp>
      <p:sp>
        <p:nvSpPr>
          <p:cNvPr id="3" name="Content Placeholder 2">
            <a:extLst>
              <a:ext uri="{FF2B5EF4-FFF2-40B4-BE49-F238E27FC236}">
                <a16:creationId xmlns:a16="http://schemas.microsoft.com/office/drawing/2014/main" id="{7E60F16A-CDD1-4284-8AA4-5C08C92BD4C0}"/>
              </a:ext>
            </a:extLst>
          </p:cNvPr>
          <p:cNvSpPr>
            <a:spLocks noGrp="1"/>
          </p:cNvSpPr>
          <p:nvPr>
            <p:ph idx="1"/>
          </p:nvPr>
        </p:nvSpPr>
        <p:spPr>
          <a:xfrm>
            <a:off x="1050879" y="2357567"/>
            <a:ext cx="5216426" cy="3896810"/>
          </a:xfrm>
        </p:spPr>
        <p:txBody>
          <a:bodyPr>
            <a:normAutofit/>
          </a:bodyPr>
          <a:lstStyle/>
          <a:p>
            <a:pPr marL="457200" indent="-457200">
              <a:buFont typeface="+mj-lt"/>
              <a:buAutoNum type="arabicPeriod"/>
            </a:pPr>
            <a:r>
              <a:rPr lang="en-US" dirty="0"/>
              <a:t>Examine the vSwitch service.</a:t>
            </a:r>
          </a:p>
          <a:p>
            <a:pPr marL="457200" indent="-457200">
              <a:buFont typeface="+mj-lt"/>
              <a:buAutoNum type="arabicPeriod"/>
            </a:pPr>
            <a:r>
              <a:rPr lang="en-US" dirty="0"/>
              <a:t>Examine the NCHostAgent agent.</a:t>
            </a:r>
          </a:p>
        </p:txBody>
      </p:sp>
      <p:pic>
        <p:nvPicPr>
          <p:cNvPr id="9" name="Graphic 8" descr="Gears">
            <a:extLst>
              <a:ext uri="{FF2B5EF4-FFF2-40B4-BE49-F238E27FC236}">
                <a16:creationId xmlns:a16="http://schemas.microsoft.com/office/drawing/2014/main" id="{611F04DD-935E-76C9-E04C-A74CBE2FB6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53784" y="1460843"/>
            <a:ext cx="3951737" cy="3951737"/>
          </a:xfrm>
          <a:prstGeom prst="rect">
            <a:avLst/>
          </a:prstGeom>
        </p:spPr>
      </p:pic>
    </p:spTree>
    <p:extLst>
      <p:ext uri="{BB962C8B-B14F-4D97-AF65-F5344CB8AC3E}">
        <p14:creationId xmlns:p14="http://schemas.microsoft.com/office/powerpoint/2010/main" val="2478323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05C1-B22E-1951-1992-61824746D4E0}"/>
              </a:ext>
            </a:extLst>
          </p:cNvPr>
          <p:cNvSpPr>
            <a:spLocks noGrp="1"/>
          </p:cNvSpPr>
          <p:nvPr>
            <p:ph type="title"/>
          </p:nvPr>
        </p:nvSpPr>
        <p:spPr/>
        <p:txBody>
          <a:bodyPr/>
          <a:lstStyle/>
          <a:p>
            <a:r>
              <a:rPr lang="en-US" dirty="0">
                <a:cs typeface="Segoe UI"/>
              </a:rPr>
              <a:t>Knowledge check – virtual network architecture</a:t>
            </a:r>
            <a:endParaRPr lang="en-US" dirty="0"/>
          </a:p>
        </p:txBody>
      </p:sp>
      <p:sp>
        <p:nvSpPr>
          <p:cNvPr id="3" name="Content Placeholder 2">
            <a:extLst>
              <a:ext uri="{FF2B5EF4-FFF2-40B4-BE49-F238E27FC236}">
                <a16:creationId xmlns:a16="http://schemas.microsoft.com/office/drawing/2014/main" id="{D2202D92-066E-1E5B-0DE5-4F41D27DA976}"/>
              </a:ext>
            </a:extLst>
          </p:cNvPr>
          <p:cNvSpPr>
            <a:spLocks noGrp="1"/>
          </p:cNvSpPr>
          <p:nvPr>
            <p:ph idx="1"/>
          </p:nvPr>
        </p:nvSpPr>
        <p:spPr>
          <a:xfrm>
            <a:off x="584200" y="1435503"/>
            <a:ext cx="11018520" cy="3360920"/>
          </a:xfrm>
        </p:spPr>
        <p:txBody>
          <a:bodyPr vert="horz" wrap="square" lIns="0" tIns="0" rIns="0" bIns="0" rtlCol="0" anchor="t">
            <a:spAutoFit/>
          </a:bodyPr>
          <a:lstStyle/>
          <a:p>
            <a:pPr marL="514350" indent="-514350">
              <a:buAutoNum type="arabicPeriod"/>
            </a:pPr>
            <a:r>
              <a:rPr lang="en-US" dirty="0">
                <a:cs typeface="Segoe UI"/>
              </a:rPr>
              <a:t>What is the vNet Service Module responsible for?​</a:t>
            </a:r>
          </a:p>
          <a:p>
            <a:pPr marL="514350" indent="-514350">
              <a:buAutoNum type="arabicPeriod"/>
            </a:pPr>
            <a:endParaRPr lang="en-US" dirty="0">
              <a:cs typeface="Segoe UI"/>
            </a:endParaRPr>
          </a:p>
          <a:p>
            <a:pPr marL="514350" indent="-514350">
              <a:buAutoNum type="arabicPeriod"/>
            </a:pPr>
            <a:r>
              <a:rPr lang="en-US" dirty="0">
                <a:cs typeface="Segoe UI"/>
              </a:rPr>
              <a:t>What protocol does the vSwitchService use to communicate with NCHostAgent?​</a:t>
            </a:r>
          </a:p>
          <a:p>
            <a:pPr marL="514350" indent="-514350">
              <a:buAutoNum type="arabicPeriod"/>
            </a:pPr>
            <a:endParaRPr lang="en-US" dirty="0">
              <a:cs typeface="Segoe UI"/>
            </a:endParaRPr>
          </a:p>
          <a:p>
            <a:pPr marL="514350" indent="-514350">
              <a:buAutoNum type="arabicPeriod"/>
            </a:pPr>
            <a:r>
              <a:rPr lang="en-US" dirty="0">
                <a:cs typeface="Segoe UI"/>
              </a:rPr>
              <a:t>What plug-in with NCHostAgent is responsible for programming VFP policies related to customer addresses?</a:t>
            </a:r>
            <a:endParaRPr lang="en-US" dirty="0"/>
          </a:p>
        </p:txBody>
      </p:sp>
    </p:spTree>
    <p:extLst>
      <p:ext uri="{BB962C8B-B14F-4D97-AF65-F5344CB8AC3E}">
        <p14:creationId xmlns:p14="http://schemas.microsoft.com/office/powerpoint/2010/main" val="25736034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a:xfrm>
            <a:off x="588263" y="2676970"/>
            <a:ext cx="11110930" cy="1504060"/>
          </a:xfrm>
        </p:spPr>
        <p:txBody>
          <a:bodyPr vert="horz" wrap="square" lIns="91440" tIns="45720" rIns="91440" bIns="45720" rtlCol="0" anchor="t">
            <a:normAutofit/>
          </a:bodyPr>
          <a:lstStyle/>
          <a:p>
            <a:pPr>
              <a:lnSpc>
                <a:spcPct val="90000"/>
              </a:lnSpc>
              <a:spcAft>
                <a:spcPts val="600"/>
              </a:spcAft>
            </a:pPr>
            <a:r>
              <a:rPr lang="en-US" sz="4000" dirty="0"/>
              <a:t>Examine the virtual network</a:t>
            </a:r>
          </a:p>
        </p:txBody>
      </p:sp>
    </p:spTree>
    <p:extLst>
      <p:ext uri="{BB962C8B-B14F-4D97-AF65-F5344CB8AC3E}">
        <p14:creationId xmlns:p14="http://schemas.microsoft.com/office/powerpoint/2010/main" val="178074346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a virtual network?</a:t>
            </a:r>
          </a:p>
        </p:txBody>
      </p:sp>
      <p:sp>
        <p:nvSpPr>
          <p:cNvPr id="5" name="Text Placeholder 4"/>
          <p:cNvSpPr>
            <a:spLocks noGrp="1"/>
          </p:cNvSpPr>
          <p:nvPr>
            <p:ph idx="1"/>
          </p:nvPr>
        </p:nvSpPr>
        <p:spPr>
          <a:xfrm>
            <a:off x="584200" y="1435503"/>
            <a:ext cx="11018520" cy="4580736"/>
          </a:xfrm>
        </p:spPr>
        <p:txBody>
          <a:bodyPr>
            <a:normAutofit/>
          </a:bodyPr>
          <a:lstStyle/>
          <a:p>
            <a:r>
              <a:rPr lang="en-US" sz="2000" dirty="0">
                <a:ea typeface="Batang"/>
              </a:rPr>
              <a:t>Tenant Virtual Networks (vNets) are the core building block for private network.</a:t>
            </a:r>
          </a:p>
          <a:p>
            <a:r>
              <a:rPr lang="en-US" sz="2000" dirty="0">
                <a:ea typeface="Batang"/>
              </a:rPr>
              <a:t>Enables secure communication of resources within the virtual network.</a:t>
            </a:r>
          </a:p>
          <a:p>
            <a:r>
              <a:rPr lang="en-US" sz="2000" dirty="0">
                <a:ea typeface="Batang"/>
              </a:rPr>
              <a:t>Can peer virtual networks together, enabling communication of resources between virtual networks.</a:t>
            </a:r>
          </a:p>
          <a:p>
            <a:r>
              <a:rPr lang="en-US" sz="2000" dirty="0">
                <a:ea typeface="Batang"/>
              </a:rPr>
              <a:t>Can communicate to on-premises network through S2S IPSec or S2S GRE tunnels, or by L3 gateway.</a:t>
            </a:r>
          </a:p>
          <a:p>
            <a:r>
              <a:rPr lang="en-US" sz="2000" dirty="0"/>
              <a:t>Represented within NC NB API as </a:t>
            </a:r>
            <a:r>
              <a:rPr lang="en-US" sz="2000" b="1" dirty="0"/>
              <a:t>/networking/&lt;apiVersion&gt;/virtualNetworks/{resourceId}</a:t>
            </a:r>
          </a:p>
          <a:p>
            <a:r>
              <a:rPr lang="en-US" sz="2000" dirty="0">
                <a:ea typeface="Batang"/>
              </a:rPr>
              <a:t>Essentially a VXLAN or NVGRE overlay network.</a:t>
            </a:r>
          </a:p>
        </p:txBody>
      </p:sp>
    </p:spTree>
    <p:extLst>
      <p:ext uri="{BB962C8B-B14F-4D97-AF65-F5344CB8AC3E}">
        <p14:creationId xmlns:p14="http://schemas.microsoft.com/office/powerpoint/2010/main" val="3818105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Virtual network best practices</a:t>
            </a:r>
          </a:p>
        </p:txBody>
      </p:sp>
      <p:sp>
        <p:nvSpPr>
          <p:cNvPr id="5" name="Text Placeholder 4"/>
          <p:cNvSpPr>
            <a:spLocks noGrp="1"/>
          </p:cNvSpPr>
          <p:nvPr>
            <p:ph idx="1"/>
          </p:nvPr>
        </p:nvSpPr>
        <p:spPr>
          <a:xfrm>
            <a:off x="584200" y="1435503"/>
            <a:ext cx="11018520" cy="4580736"/>
          </a:xfrm>
        </p:spPr>
        <p:txBody>
          <a:bodyPr>
            <a:normAutofit/>
          </a:bodyPr>
          <a:lstStyle/>
          <a:p>
            <a:r>
              <a:rPr lang="en-US" sz="2400" dirty="0"/>
              <a:t>Ensure non-overlapping address spaces.</a:t>
            </a:r>
          </a:p>
          <a:p>
            <a:r>
              <a:rPr lang="en-US" sz="2400" dirty="0"/>
              <a:t>Subnets should not encompass the entire address space of the virtual network.</a:t>
            </a:r>
          </a:p>
          <a:p>
            <a:r>
              <a:rPr lang="en-US" sz="2400" dirty="0"/>
              <a:t>Recommend to leverage large virtual networks, rather than small virtual networks due to management overhead.</a:t>
            </a:r>
          </a:p>
          <a:p>
            <a:r>
              <a:rPr lang="en-US" sz="2400" dirty="0"/>
              <a:t>Subnets can be secured by assigning ACLs directly to the subnet.</a:t>
            </a:r>
          </a:p>
        </p:txBody>
      </p:sp>
    </p:spTree>
    <p:extLst>
      <p:ext uri="{BB962C8B-B14F-4D97-AF65-F5344CB8AC3E}">
        <p14:creationId xmlns:p14="http://schemas.microsoft.com/office/powerpoint/2010/main" val="1412453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Virtual network resource</a:t>
            </a:r>
          </a:p>
        </p:txBody>
      </p:sp>
      <p:sp>
        <p:nvSpPr>
          <p:cNvPr id="5" name="Text Placeholder 4"/>
          <p:cNvSpPr>
            <a:spLocks noGrp="1"/>
          </p:cNvSpPr>
          <p:nvPr>
            <p:ph idx="1"/>
          </p:nvPr>
        </p:nvSpPr>
        <p:spPr>
          <a:xfrm>
            <a:off x="584200" y="1066255"/>
            <a:ext cx="11018520" cy="265240"/>
          </a:xfrm>
        </p:spPr>
        <p:txBody>
          <a:bodyPr>
            <a:normAutofit fontScale="85000" lnSpcReduction="20000"/>
          </a:bodyPr>
          <a:lstStyle/>
          <a:p>
            <a:pPr marL="0" indent="0">
              <a:buNone/>
            </a:pPr>
            <a:r>
              <a:rPr lang="en-US" sz="2400" dirty="0"/>
              <a:t> </a:t>
            </a:r>
          </a:p>
        </p:txBody>
      </p:sp>
      <p:graphicFrame>
        <p:nvGraphicFramePr>
          <p:cNvPr id="2" name="Table 4">
            <a:extLst>
              <a:ext uri="{FF2B5EF4-FFF2-40B4-BE49-F238E27FC236}">
                <a16:creationId xmlns:a16="http://schemas.microsoft.com/office/drawing/2014/main" id="{AE0DD010-757B-7BCE-1186-031DD0BDE20B}"/>
              </a:ext>
            </a:extLst>
          </p:cNvPr>
          <p:cNvGraphicFramePr>
            <a:graphicFrameLocks noGrp="1"/>
          </p:cNvGraphicFramePr>
          <p:nvPr>
            <p:extLst>
              <p:ext uri="{D42A27DB-BD31-4B8C-83A1-F6EECF244321}">
                <p14:modId xmlns:p14="http://schemas.microsoft.com/office/powerpoint/2010/main" val="1839802463"/>
              </p:ext>
            </p:extLst>
          </p:nvPr>
        </p:nvGraphicFramePr>
        <p:xfrm>
          <a:off x="584200" y="1347538"/>
          <a:ext cx="11018520" cy="5421077"/>
        </p:xfrm>
        <a:graphic>
          <a:graphicData uri="http://schemas.openxmlformats.org/drawingml/2006/table">
            <a:tbl>
              <a:tblPr firstRow="1" bandRow="1">
                <a:tableStyleId>{5C22544A-7EE6-4342-B048-85BDC9FD1C3A}</a:tableStyleId>
              </a:tblPr>
              <a:tblGrid>
                <a:gridCol w="3157231">
                  <a:extLst>
                    <a:ext uri="{9D8B030D-6E8A-4147-A177-3AD203B41FA5}">
                      <a16:colId xmlns:a16="http://schemas.microsoft.com/office/drawing/2014/main" val="3368431938"/>
                    </a:ext>
                  </a:extLst>
                </a:gridCol>
                <a:gridCol w="7861289">
                  <a:extLst>
                    <a:ext uri="{9D8B030D-6E8A-4147-A177-3AD203B41FA5}">
                      <a16:colId xmlns:a16="http://schemas.microsoft.com/office/drawing/2014/main" val="4077890762"/>
                    </a:ext>
                  </a:extLst>
                </a:gridCol>
              </a:tblGrid>
              <a:tr h="510964">
                <a:tc>
                  <a:txBody>
                    <a:bodyPr/>
                    <a:lstStyle/>
                    <a:p>
                      <a:r>
                        <a:rPr lang="en-US" sz="1600" dirty="0"/>
                        <a:t>Property</a:t>
                      </a:r>
                    </a:p>
                  </a:txBody>
                  <a:tcPr/>
                </a:tc>
                <a:tc>
                  <a:txBody>
                    <a:bodyPr/>
                    <a:lstStyle/>
                    <a:p>
                      <a:r>
                        <a:rPr lang="en-US" sz="1600" dirty="0"/>
                        <a:t>Description</a:t>
                      </a:r>
                    </a:p>
                  </a:txBody>
                  <a:tcPr/>
                </a:tc>
                <a:extLst>
                  <a:ext uri="{0D108BD9-81ED-4DB2-BD59-A6C34878D82A}">
                    <a16:rowId xmlns:a16="http://schemas.microsoft.com/office/drawing/2014/main" val="1648675708"/>
                  </a:ext>
                </a:extLst>
              </a:tr>
              <a:tr h="558964">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addressSpace</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600" dirty="0"/>
                    </a:p>
                  </a:txBody>
                  <a:tcPr/>
                </a:tc>
                <a:tc>
                  <a:txBody>
                    <a:bodyPr/>
                    <a:lstStyle/>
                    <a:p>
                      <a:pPr algn="l" fontAlgn="b"/>
                      <a:r>
                        <a:rPr lang="en-US" sz="1600" b="0" i="0" kern="1200" dirty="0">
                          <a:solidFill>
                            <a:schemeClr val="dk1"/>
                          </a:solidFill>
                          <a:effectLst/>
                          <a:latin typeface="+mn-lt"/>
                          <a:ea typeface="+mn-ea"/>
                          <a:cs typeface="+mn-cs"/>
                        </a:rPr>
                        <a:t>Indicates the address space of the virtual network.</a:t>
                      </a:r>
                    </a:p>
                  </a:txBody>
                  <a:tcPr/>
                </a:tc>
                <a:extLst>
                  <a:ext uri="{0D108BD9-81ED-4DB2-BD59-A6C34878D82A}">
                    <a16:rowId xmlns:a16="http://schemas.microsoft.com/office/drawing/2014/main" val="1706313942"/>
                  </a:ext>
                </a:extLst>
              </a:tr>
              <a:tr h="558964">
                <a:tc>
                  <a:txBody>
                    <a:bodyPr/>
                    <a:lstStyle/>
                    <a:p>
                      <a:pPr algn="l" fontAlgn="b"/>
                      <a:r>
                        <a:rPr lang="en-US" sz="1600" b="0" i="0" kern="1200" dirty="0">
                          <a:solidFill>
                            <a:schemeClr val="dk1"/>
                          </a:solidFill>
                          <a:effectLst/>
                          <a:latin typeface="+mn-lt"/>
                          <a:ea typeface="+mn-ea"/>
                          <a:cs typeface="+mn-cs"/>
                        </a:rPr>
                        <a:t>addressSpace.addressPrefixes</a:t>
                      </a:r>
                    </a:p>
                    <a:p>
                      <a:endParaRPr lang="en-US" sz="1600" dirty="0"/>
                    </a:p>
                  </a:txBody>
                  <a:tcPr/>
                </a:tc>
                <a:tc>
                  <a:txBody>
                    <a:bodyPr/>
                    <a:lstStyle/>
                    <a:p>
                      <a:pPr algn="l" fontAlgn="b"/>
                      <a:r>
                        <a:rPr lang="en-US" sz="1600" b="0" i="0" kern="1200" dirty="0">
                          <a:solidFill>
                            <a:schemeClr val="dk1"/>
                          </a:solidFill>
                          <a:effectLst/>
                          <a:latin typeface="+mn-lt"/>
                          <a:ea typeface="+mn-ea"/>
                          <a:cs typeface="+mn-cs"/>
                        </a:rPr>
                        <a:t>Indicates an array of the valid list of address prefixes that can make up the virtual network. </a:t>
                      </a:r>
                    </a:p>
                  </a:txBody>
                  <a:tcPr/>
                </a:tc>
                <a:extLst>
                  <a:ext uri="{0D108BD9-81ED-4DB2-BD59-A6C34878D82A}">
                    <a16:rowId xmlns:a16="http://schemas.microsoft.com/office/drawing/2014/main" val="1650632055"/>
                  </a:ext>
                </a:extLst>
              </a:tr>
              <a:tr h="630703">
                <a:tc>
                  <a:txBody>
                    <a:bodyPr/>
                    <a:lstStyle/>
                    <a:p>
                      <a:pPr algn="l" fontAlgn="b"/>
                      <a:r>
                        <a:rPr lang="en-US" sz="1600" b="0" i="0" kern="1200" dirty="0">
                          <a:solidFill>
                            <a:schemeClr val="dk1"/>
                          </a:solidFill>
                          <a:effectLst/>
                          <a:latin typeface="+mn-lt"/>
                          <a:ea typeface="+mn-ea"/>
                          <a:cs typeface="+mn-cs"/>
                        </a:rPr>
                        <a:t>dhcpOptions</a:t>
                      </a:r>
                    </a:p>
                  </a:txBody>
                  <a:tcPr/>
                </a:tc>
                <a:tc>
                  <a:txBody>
                    <a:bodyPr/>
                    <a:lstStyle/>
                    <a:p>
                      <a:pPr algn="l" fontAlgn="b"/>
                      <a:r>
                        <a:rPr lang="en-US" sz="1600" b="0" i="0" kern="1200" dirty="0">
                          <a:solidFill>
                            <a:schemeClr val="dk1"/>
                          </a:solidFill>
                          <a:effectLst/>
                          <a:latin typeface="+mn-lt"/>
                          <a:ea typeface="+mn-ea"/>
                          <a:cs typeface="+mn-cs"/>
                        </a:rPr>
                        <a:t>Indicates the DHCP options used by servers in the virtual network.</a:t>
                      </a:r>
                    </a:p>
                  </a:txBody>
                  <a:tcPr/>
                </a:tc>
                <a:extLst>
                  <a:ext uri="{0D108BD9-81ED-4DB2-BD59-A6C34878D82A}">
                    <a16:rowId xmlns:a16="http://schemas.microsoft.com/office/drawing/2014/main" val="4257874874"/>
                  </a:ext>
                </a:extLst>
              </a:tr>
              <a:tr h="461270">
                <a:tc>
                  <a:txBody>
                    <a:bodyPr/>
                    <a:lstStyle/>
                    <a:p>
                      <a:pPr algn="l" fontAlgn="b"/>
                      <a:r>
                        <a:rPr lang="en-US" sz="1600" b="0" i="0" kern="1200" dirty="0">
                          <a:solidFill>
                            <a:schemeClr val="dk1"/>
                          </a:solidFill>
                          <a:effectLst/>
                          <a:latin typeface="+mn-lt"/>
                          <a:ea typeface="+mn-ea"/>
                          <a:cs typeface="+mn-cs"/>
                        </a:rPr>
                        <a:t>dhcpOptions.dnsServers</a:t>
                      </a:r>
                    </a:p>
                  </a:txBody>
                  <a:tcPr/>
                </a:tc>
                <a:tc>
                  <a:txBody>
                    <a:bodyPr/>
                    <a:lstStyle/>
                    <a:p>
                      <a:pPr algn="l" fontAlgn="b"/>
                      <a:r>
                        <a:rPr lang="en-US" sz="1600" b="0" i="0" kern="1200" dirty="0">
                          <a:solidFill>
                            <a:schemeClr val="dk1"/>
                          </a:solidFill>
                          <a:effectLst/>
                          <a:latin typeface="+mn-lt"/>
                          <a:ea typeface="+mn-ea"/>
                          <a:cs typeface="+mn-cs"/>
                        </a:rPr>
                        <a:t>Indicates an array of DNS servers that are being used by the virtual network.</a:t>
                      </a:r>
                    </a:p>
                  </a:txBody>
                  <a:tcPr/>
                </a:tc>
                <a:extLst>
                  <a:ext uri="{0D108BD9-81ED-4DB2-BD59-A6C34878D82A}">
                    <a16:rowId xmlns:a16="http://schemas.microsoft.com/office/drawing/2014/main" val="3916133400"/>
                  </a:ext>
                </a:extLst>
              </a:tr>
              <a:tr h="461270">
                <a:tc>
                  <a:txBody>
                    <a:bodyPr/>
                    <a:lstStyle/>
                    <a:p>
                      <a:pPr algn="l" fontAlgn="b"/>
                      <a:r>
                        <a:rPr lang="en-US" sz="1600" b="0" i="0" kern="1200" dirty="0">
                          <a:solidFill>
                            <a:schemeClr val="dk1"/>
                          </a:solidFill>
                          <a:effectLst/>
                          <a:latin typeface="+mn-lt"/>
                          <a:ea typeface="+mn-ea"/>
                          <a:cs typeface="+mn-cs"/>
                        </a:rPr>
                        <a:t>encryptionCredential</a:t>
                      </a:r>
                    </a:p>
                  </a:txBody>
                  <a:tcPr/>
                </a:tc>
                <a:tc>
                  <a:txBody>
                    <a:bodyPr/>
                    <a:lstStyle/>
                    <a:p>
                      <a:pPr algn="l" fontAlgn="b"/>
                      <a:r>
                        <a:rPr lang="en-US" sz="1600" b="0" i="0" kern="1200" dirty="0">
                          <a:solidFill>
                            <a:schemeClr val="dk1"/>
                          </a:solidFill>
                          <a:effectLst/>
                          <a:latin typeface="+mn-lt"/>
                          <a:ea typeface="+mn-ea"/>
                          <a:cs typeface="+mn-cs"/>
                        </a:rPr>
                        <a:t>Reference to a credential resource of type X509 certificate</a:t>
                      </a:r>
                    </a:p>
                  </a:txBody>
                  <a:tcPr/>
                </a:tc>
                <a:extLst>
                  <a:ext uri="{0D108BD9-81ED-4DB2-BD59-A6C34878D82A}">
                    <a16:rowId xmlns:a16="http://schemas.microsoft.com/office/drawing/2014/main" val="2249527295"/>
                  </a:ext>
                </a:extLst>
              </a:tr>
              <a:tr h="558964">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logicalNetwork</a:t>
                      </a:r>
                    </a:p>
                  </a:txBody>
                  <a:tcPr/>
                </a:tc>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Indicates a reference to the networks resource that is the underlay network which the virtual network runs on.</a:t>
                      </a:r>
                    </a:p>
                  </a:txBody>
                  <a:tcPr/>
                </a:tc>
                <a:extLst>
                  <a:ext uri="{0D108BD9-81ED-4DB2-BD59-A6C34878D82A}">
                    <a16:rowId xmlns:a16="http://schemas.microsoft.com/office/drawing/2014/main" val="3361942313"/>
                  </a:ext>
                </a:extLst>
              </a:tr>
              <a:tr h="461270">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subnets</a:t>
                      </a:r>
                    </a:p>
                  </a:txBody>
                  <a:tcPr/>
                </a:tc>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Indicates an array of the subnets that are on the virtual network.</a:t>
                      </a:r>
                    </a:p>
                  </a:txBody>
                  <a:tcPr/>
                </a:tc>
                <a:extLst>
                  <a:ext uri="{0D108BD9-81ED-4DB2-BD59-A6C34878D82A}">
                    <a16:rowId xmlns:a16="http://schemas.microsoft.com/office/drawing/2014/main" val="2105273760"/>
                  </a:ext>
                </a:extLst>
              </a:tr>
              <a:tr h="558964">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UnbilledAddressRanges</a:t>
                      </a:r>
                    </a:p>
                  </a:txBody>
                  <a:tcPr/>
                </a:tc>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Comma separated values of IP ranges for which egress traffic is not billed (not tallied towards billing).</a:t>
                      </a:r>
                    </a:p>
                  </a:txBody>
                  <a:tcPr/>
                </a:tc>
                <a:extLst>
                  <a:ext uri="{0D108BD9-81ED-4DB2-BD59-A6C34878D82A}">
                    <a16:rowId xmlns:a16="http://schemas.microsoft.com/office/drawing/2014/main" val="1687096489"/>
                  </a:ext>
                </a:extLst>
              </a:tr>
              <a:tr h="558964">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virtualNetworkPeerings</a:t>
                      </a:r>
                    </a:p>
                  </a:txBody>
                  <a:tcPr/>
                </a:tc>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Indicates virtual networks that are peered to enable network traffic to flow between the virtual networks without the use of a gateway.</a:t>
                      </a:r>
                    </a:p>
                  </a:txBody>
                  <a:tcPr/>
                </a:tc>
                <a:extLst>
                  <a:ext uri="{0D108BD9-81ED-4DB2-BD59-A6C34878D82A}">
                    <a16:rowId xmlns:a16="http://schemas.microsoft.com/office/drawing/2014/main" val="302150971"/>
                  </a:ext>
                </a:extLst>
              </a:tr>
            </a:tbl>
          </a:graphicData>
        </a:graphic>
      </p:graphicFrame>
    </p:spTree>
    <p:extLst>
      <p:ext uri="{BB962C8B-B14F-4D97-AF65-F5344CB8AC3E}">
        <p14:creationId xmlns:p14="http://schemas.microsoft.com/office/powerpoint/2010/main" val="9496382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327804"/>
            <a:ext cx="11018520" cy="553997"/>
          </a:xfrm>
        </p:spPr>
        <p:txBody>
          <a:bodyPr/>
          <a:lstStyle/>
          <a:p>
            <a:r>
              <a:rPr lang="en-US" dirty="0"/>
              <a:t>Subnet resource</a:t>
            </a:r>
          </a:p>
        </p:txBody>
      </p:sp>
      <p:sp>
        <p:nvSpPr>
          <p:cNvPr id="5" name="Text Placeholder 4"/>
          <p:cNvSpPr>
            <a:spLocks noGrp="1"/>
          </p:cNvSpPr>
          <p:nvPr>
            <p:ph idx="1"/>
          </p:nvPr>
        </p:nvSpPr>
        <p:spPr>
          <a:xfrm>
            <a:off x="584200" y="1309309"/>
            <a:ext cx="11018520" cy="553997"/>
          </a:xfrm>
        </p:spPr>
        <p:txBody>
          <a:bodyPr>
            <a:normAutofit/>
          </a:bodyPr>
          <a:lstStyle/>
          <a:p>
            <a:pPr marL="0" indent="0">
              <a:buNone/>
            </a:pPr>
            <a:r>
              <a:rPr lang="en-US" sz="2400" dirty="0"/>
              <a:t> </a:t>
            </a:r>
          </a:p>
        </p:txBody>
      </p:sp>
      <p:graphicFrame>
        <p:nvGraphicFramePr>
          <p:cNvPr id="6" name="Table 4">
            <a:extLst>
              <a:ext uri="{FF2B5EF4-FFF2-40B4-BE49-F238E27FC236}">
                <a16:creationId xmlns:a16="http://schemas.microsoft.com/office/drawing/2014/main" id="{4AB5FC56-96CC-94D8-47F5-6D816959099E}"/>
              </a:ext>
            </a:extLst>
          </p:cNvPr>
          <p:cNvGraphicFramePr>
            <a:graphicFrameLocks noGrp="1"/>
          </p:cNvGraphicFramePr>
          <p:nvPr>
            <p:extLst>
              <p:ext uri="{D42A27DB-BD31-4B8C-83A1-F6EECF244321}">
                <p14:modId xmlns:p14="http://schemas.microsoft.com/office/powerpoint/2010/main" val="1403958734"/>
              </p:ext>
            </p:extLst>
          </p:nvPr>
        </p:nvGraphicFramePr>
        <p:xfrm>
          <a:off x="584200" y="1138687"/>
          <a:ext cx="11018520" cy="5407457"/>
        </p:xfrm>
        <a:graphic>
          <a:graphicData uri="http://schemas.openxmlformats.org/drawingml/2006/table">
            <a:tbl>
              <a:tblPr firstRow="1" bandRow="1">
                <a:tableStyleId>{5C22544A-7EE6-4342-B048-85BDC9FD1C3A}</a:tableStyleId>
              </a:tblPr>
              <a:tblGrid>
                <a:gridCol w="3157231">
                  <a:extLst>
                    <a:ext uri="{9D8B030D-6E8A-4147-A177-3AD203B41FA5}">
                      <a16:colId xmlns:a16="http://schemas.microsoft.com/office/drawing/2014/main" val="3368431938"/>
                    </a:ext>
                  </a:extLst>
                </a:gridCol>
                <a:gridCol w="7861289">
                  <a:extLst>
                    <a:ext uri="{9D8B030D-6E8A-4147-A177-3AD203B41FA5}">
                      <a16:colId xmlns:a16="http://schemas.microsoft.com/office/drawing/2014/main" val="4077890762"/>
                    </a:ext>
                  </a:extLst>
                </a:gridCol>
              </a:tblGrid>
              <a:tr h="362309">
                <a:tc>
                  <a:txBody>
                    <a:bodyPr/>
                    <a:lstStyle/>
                    <a:p>
                      <a:r>
                        <a:rPr lang="en-US" sz="1600" dirty="0"/>
                        <a:t>Property</a:t>
                      </a:r>
                    </a:p>
                  </a:txBody>
                  <a:tcPr/>
                </a:tc>
                <a:tc>
                  <a:txBody>
                    <a:bodyPr/>
                    <a:lstStyle/>
                    <a:p>
                      <a:r>
                        <a:rPr lang="en-US" sz="1600" dirty="0"/>
                        <a:t>Description</a:t>
                      </a:r>
                    </a:p>
                  </a:txBody>
                  <a:tcPr/>
                </a:tc>
                <a:extLst>
                  <a:ext uri="{0D108BD9-81ED-4DB2-BD59-A6C34878D82A}">
                    <a16:rowId xmlns:a16="http://schemas.microsoft.com/office/drawing/2014/main" val="1648675708"/>
                  </a:ext>
                </a:extLst>
              </a:tr>
              <a:tr h="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accessControlList</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600" b="0" i="0" kern="1200" dirty="0">
                        <a:solidFill>
                          <a:schemeClr val="dk1"/>
                        </a:solidFill>
                        <a:effectLst/>
                        <a:latin typeface="+mn-l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600" dirty="0"/>
                    </a:p>
                  </a:txBody>
                  <a:tcPr/>
                </a:tc>
                <a:tc>
                  <a:txBody>
                    <a:bodyPr/>
                    <a:lstStyle/>
                    <a:p>
                      <a:pPr algn="l" fontAlgn="b"/>
                      <a:r>
                        <a:rPr lang="en-US" sz="1600" b="0" i="0" kern="1200" dirty="0">
                          <a:solidFill>
                            <a:schemeClr val="dk1"/>
                          </a:solidFill>
                          <a:effectLst/>
                          <a:latin typeface="+mn-lt"/>
                          <a:ea typeface="+mn-ea"/>
                          <a:cs typeface="+mn-cs"/>
                        </a:rPr>
                        <a:t>Reference to an accessControlList resource that defines the ACLs for the subnet.</a:t>
                      </a:r>
                    </a:p>
                  </a:txBody>
                  <a:tcPr/>
                </a:tc>
                <a:extLst>
                  <a:ext uri="{0D108BD9-81ED-4DB2-BD59-A6C34878D82A}">
                    <a16:rowId xmlns:a16="http://schemas.microsoft.com/office/drawing/2014/main" val="1706313942"/>
                  </a:ext>
                </a:extLst>
              </a:tr>
              <a:tr h="401991">
                <a:tc>
                  <a:txBody>
                    <a:bodyPr/>
                    <a:lstStyle/>
                    <a:p>
                      <a:pPr algn="l" fontAlgn="b"/>
                      <a:r>
                        <a:rPr lang="en-US" sz="1600" b="0" i="0" kern="1200" dirty="0">
                          <a:solidFill>
                            <a:schemeClr val="dk1"/>
                          </a:solidFill>
                          <a:effectLst/>
                          <a:latin typeface="+mn-lt"/>
                          <a:ea typeface="+mn-ea"/>
                          <a:cs typeface="+mn-cs"/>
                        </a:rPr>
                        <a:t>addressPrefix</a:t>
                      </a:r>
                      <a:endParaRPr lang="en-US" sz="1600" dirty="0"/>
                    </a:p>
                  </a:txBody>
                  <a:tcPr/>
                </a:tc>
                <a:tc>
                  <a:txBody>
                    <a:bodyPr/>
                    <a:lstStyle/>
                    <a:p>
                      <a:pPr algn="l" fontAlgn="b"/>
                      <a:r>
                        <a:rPr lang="en-US" sz="1600" b="0" i="0" kern="1200" dirty="0">
                          <a:solidFill>
                            <a:schemeClr val="dk1"/>
                          </a:solidFill>
                          <a:effectLst/>
                          <a:latin typeface="+mn-lt"/>
                          <a:ea typeface="+mn-ea"/>
                          <a:cs typeface="+mn-cs"/>
                        </a:rPr>
                        <a:t>Indicates the address prefix that defines the subnet.</a:t>
                      </a:r>
                    </a:p>
                  </a:txBody>
                  <a:tcPr/>
                </a:tc>
                <a:extLst>
                  <a:ext uri="{0D108BD9-81ED-4DB2-BD59-A6C34878D82A}">
                    <a16:rowId xmlns:a16="http://schemas.microsoft.com/office/drawing/2014/main" val="1650632055"/>
                  </a:ext>
                </a:extLst>
              </a:tr>
              <a:tr h="595291">
                <a:tc>
                  <a:txBody>
                    <a:bodyPr/>
                    <a:lstStyle/>
                    <a:p>
                      <a:pPr algn="l" fontAlgn="b"/>
                      <a:r>
                        <a:rPr lang="en-US" sz="1600" b="0" i="0" kern="1200" dirty="0">
                          <a:solidFill>
                            <a:schemeClr val="dk1"/>
                          </a:solidFill>
                          <a:effectLst/>
                          <a:latin typeface="+mn-lt"/>
                          <a:ea typeface="+mn-ea"/>
                          <a:cs typeface="+mn-cs"/>
                        </a:rPr>
                        <a:t>BilledEgressBytes</a:t>
                      </a:r>
                    </a:p>
                  </a:txBody>
                  <a:tcPr/>
                </a:tc>
                <a:tc>
                  <a:txBody>
                    <a:bodyPr/>
                    <a:lstStyle/>
                    <a:p>
                      <a:pPr algn="l" fontAlgn="b"/>
                      <a:r>
                        <a:rPr lang="en-US" sz="1600" b="0" i="0" kern="1200" dirty="0">
                          <a:solidFill>
                            <a:schemeClr val="dk1"/>
                          </a:solidFill>
                          <a:effectLst/>
                          <a:latin typeface="+mn-lt"/>
                          <a:ea typeface="+mn-ea"/>
                          <a:cs typeface="+mn-cs"/>
                        </a:rPr>
                        <a:t>Number of billed bytes sent by VMs with network interfaces with IP configurations from this virtual subnet.</a:t>
                      </a:r>
                    </a:p>
                  </a:txBody>
                  <a:tcPr/>
                </a:tc>
                <a:extLst>
                  <a:ext uri="{0D108BD9-81ED-4DB2-BD59-A6C34878D82A}">
                    <a16:rowId xmlns:a16="http://schemas.microsoft.com/office/drawing/2014/main" val="4257874874"/>
                  </a:ext>
                </a:extLst>
              </a:tr>
              <a:tr h="416322">
                <a:tc>
                  <a:txBody>
                    <a:bodyPr/>
                    <a:lstStyle/>
                    <a:p>
                      <a:pPr algn="l" fontAlgn="b"/>
                      <a:r>
                        <a:rPr lang="en-US" sz="1600" b="0" i="0" kern="1200" dirty="0">
                          <a:solidFill>
                            <a:schemeClr val="dk1"/>
                          </a:solidFill>
                          <a:effectLst/>
                          <a:latin typeface="+mn-lt"/>
                          <a:ea typeface="+mn-ea"/>
                          <a:cs typeface="+mn-cs"/>
                        </a:rPr>
                        <a:t>dualStackSubnet</a:t>
                      </a:r>
                    </a:p>
                  </a:txBody>
                  <a:tcPr/>
                </a:tc>
                <a:tc>
                  <a:txBody>
                    <a:bodyPr/>
                    <a:lstStyle/>
                    <a:p>
                      <a:pPr algn="l" fontAlgn="b"/>
                      <a:r>
                        <a:rPr lang="en-US" sz="1600" b="0" i="0" kern="1200" dirty="0">
                          <a:solidFill>
                            <a:schemeClr val="dk1"/>
                          </a:solidFill>
                          <a:effectLst/>
                          <a:latin typeface="+mn-lt"/>
                          <a:ea typeface="+mn-ea"/>
                          <a:cs typeface="+mn-cs"/>
                        </a:rPr>
                        <a:t>Reference to another virtual network subnet of the same virtual network resources.</a:t>
                      </a:r>
                    </a:p>
                  </a:txBody>
                  <a:tcPr/>
                </a:tc>
                <a:extLst>
                  <a:ext uri="{0D108BD9-81ED-4DB2-BD59-A6C34878D82A}">
                    <a16:rowId xmlns:a16="http://schemas.microsoft.com/office/drawing/2014/main" val="3916133400"/>
                  </a:ext>
                </a:extLst>
              </a:tr>
              <a:tr h="396816">
                <a:tc>
                  <a:txBody>
                    <a:bodyPr/>
                    <a:lstStyle/>
                    <a:p>
                      <a:pPr algn="l" fontAlgn="b"/>
                      <a:r>
                        <a:rPr lang="en-US" sz="1600" b="0" i="0" kern="1200" dirty="0">
                          <a:solidFill>
                            <a:schemeClr val="dk1"/>
                          </a:solidFill>
                          <a:effectLst/>
                          <a:latin typeface="+mn-lt"/>
                          <a:ea typeface="+mn-ea"/>
                          <a:cs typeface="+mn-cs"/>
                        </a:rPr>
                        <a:t>encryptionEnabled</a:t>
                      </a:r>
                    </a:p>
                  </a:txBody>
                  <a:tcPr/>
                </a:tc>
                <a:tc>
                  <a:txBody>
                    <a:bodyPr/>
                    <a:lstStyle/>
                    <a:p>
                      <a:pPr algn="l" fontAlgn="b"/>
                      <a:r>
                        <a:rPr lang="en-US" sz="1600" b="0" i="0" kern="1200" dirty="0">
                          <a:solidFill>
                            <a:schemeClr val="dk1"/>
                          </a:solidFill>
                          <a:effectLst/>
                          <a:latin typeface="+mn-lt"/>
                          <a:ea typeface="+mn-ea"/>
                          <a:cs typeface="+mn-cs"/>
                        </a:rPr>
                        <a:t>Indicates if encryption is enabled</a:t>
                      </a:r>
                    </a:p>
                  </a:txBody>
                  <a:tcPr/>
                </a:tc>
                <a:extLst>
                  <a:ext uri="{0D108BD9-81ED-4DB2-BD59-A6C34878D82A}">
                    <a16:rowId xmlns:a16="http://schemas.microsoft.com/office/drawing/2014/main" val="2249527295"/>
                  </a:ext>
                </a:extLst>
              </a:tr>
              <a:tr h="379562">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ipConfigurations</a:t>
                      </a:r>
                    </a:p>
                  </a:txBody>
                  <a:tcPr/>
                </a:tc>
                <a:tc>
                  <a:txBody>
                    <a:bodyPr/>
                    <a:lstStyle/>
                    <a:p>
                      <a:pPr algn="l" fontAlgn="b"/>
                      <a:r>
                        <a:rPr lang="en-US" sz="1600" b="0" i="0" kern="1200" dirty="0">
                          <a:solidFill>
                            <a:schemeClr val="dk1"/>
                          </a:solidFill>
                          <a:effectLst/>
                          <a:latin typeface="+mn-lt"/>
                          <a:ea typeface="+mn-ea"/>
                          <a:cs typeface="+mn-cs"/>
                        </a:rPr>
                        <a:t>Array of references of networkInterface resources that are connected to the subnet.</a:t>
                      </a:r>
                    </a:p>
                  </a:txBody>
                  <a:tcPr/>
                </a:tc>
                <a:extLst>
                  <a:ext uri="{0D108BD9-81ED-4DB2-BD59-A6C34878D82A}">
                    <a16:rowId xmlns:a16="http://schemas.microsoft.com/office/drawing/2014/main" val="3361942313"/>
                  </a:ext>
                </a:extLst>
              </a:tr>
              <a:tr h="396815">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routeTable</a:t>
                      </a:r>
                    </a:p>
                  </a:txBody>
                  <a:tcPr/>
                </a:tc>
                <a:tc>
                  <a:txBody>
                    <a:bodyPr/>
                    <a:lstStyle/>
                    <a:p>
                      <a:pPr algn="l" fontAlgn="b"/>
                      <a:r>
                        <a:rPr lang="en-US" sz="1600" b="0" i="0" kern="1200" dirty="0">
                          <a:solidFill>
                            <a:schemeClr val="dk1"/>
                          </a:solidFill>
                          <a:effectLst/>
                          <a:latin typeface="+mn-lt"/>
                          <a:ea typeface="+mn-ea"/>
                          <a:cs typeface="+mn-cs"/>
                        </a:rPr>
                        <a:t>A routeTable resource that defines the tenant routes to be applied to the subnet.</a:t>
                      </a:r>
                    </a:p>
                  </a:txBody>
                  <a:tcPr/>
                </a:tc>
                <a:extLst>
                  <a:ext uri="{0D108BD9-81ED-4DB2-BD59-A6C34878D82A}">
                    <a16:rowId xmlns:a16="http://schemas.microsoft.com/office/drawing/2014/main" val="2105273760"/>
                  </a:ext>
                </a:extLst>
              </a:tr>
              <a:tr h="431321">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serviceInsertion</a:t>
                      </a:r>
                    </a:p>
                  </a:txBody>
                  <a:tcPr/>
                </a:tc>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A serviceInsertions resource that defines the service insertion for the subnet.</a:t>
                      </a:r>
                    </a:p>
                  </a:txBody>
                  <a:tcPr/>
                </a:tc>
                <a:extLst>
                  <a:ext uri="{0D108BD9-81ED-4DB2-BD59-A6C34878D82A}">
                    <a16:rowId xmlns:a16="http://schemas.microsoft.com/office/drawing/2014/main" val="888643089"/>
                  </a:ext>
                </a:extLst>
              </a:tr>
              <a:tr h="602035">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UnbilledEgressBytes</a:t>
                      </a:r>
                    </a:p>
                  </a:txBody>
                  <a:tcPr/>
                </a:tc>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Number of unbilled bytes sent by VMs with network interfaces with IP configurations from this virtual subnet.</a:t>
                      </a:r>
                    </a:p>
                  </a:txBody>
                  <a:tcPr/>
                </a:tc>
                <a:extLst>
                  <a:ext uri="{0D108BD9-81ED-4DB2-BD59-A6C34878D82A}">
                    <a16:rowId xmlns:a16="http://schemas.microsoft.com/office/drawing/2014/main" val="2943738563"/>
                  </a:ext>
                </a:extLst>
              </a:tr>
              <a:tr h="602035">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VirtualSubnetId</a:t>
                      </a:r>
                    </a:p>
                  </a:txBody>
                  <a:tcPr/>
                </a:tc>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String representation of the unique virtual subnet identified allocated by the network controller for this subnet.</a:t>
                      </a:r>
                    </a:p>
                  </a:txBody>
                  <a:tcPr/>
                </a:tc>
                <a:extLst>
                  <a:ext uri="{0D108BD9-81ED-4DB2-BD59-A6C34878D82A}">
                    <a16:rowId xmlns:a16="http://schemas.microsoft.com/office/drawing/2014/main" val="352416113"/>
                  </a:ext>
                </a:extLst>
              </a:tr>
            </a:tbl>
          </a:graphicData>
        </a:graphic>
      </p:graphicFrame>
    </p:spTree>
    <p:extLst>
      <p:ext uri="{BB962C8B-B14F-4D97-AF65-F5344CB8AC3E}">
        <p14:creationId xmlns:p14="http://schemas.microsoft.com/office/powerpoint/2010/main" val="1091622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a network interface?</a:t>
            </a:r>
          </a:p>
        </p:txBody>
      </p:sp>
      <p:sp>
        <p:nvSpPr>
          <p:cNvPr id="5" name="Text Placeholder 4"/>
          <p:cNvSpPr>
            <a:spLocks noGrp="1"/>
          </p:cNvSpPr>
          <p:nvPr>
            <p:ph idx="1"/>
          </p:nvPr>
        </p:nvSpPr>
        <p:spPr>
          <a:xfrm>
            <a:off x="584200" y="1219200"/>
            <a:ext cx="11018520" cy="5317067"/>
          </a:xfrm>
        </p:spPr>
        <p:txBody>
          <a:bodyPr>
            <a:normAutofit/>
          </a:bodyPr>
          <a:lstStyle/>
          <a:p>
            <a:r>
              <a:rPr lang="en-US" sz="2000" dirty="0"/>
              <a:t>Specifies the configuration of a vNIC on Hyper-V host or virtual server NIC.</a:t>
            </a:r>
          </a:p>
          <a:p>
            <a:pPr marL="0" indent="0">
              <a:buNone/>
            </a:pPr>
            <a:endParaRPr lang="en-US" sz="2000" dirty="0"/>
          </a:p>
          <a:p>
            <a:r>
              <a:rPr lang="en-US" sz="2000" dirty="0"/>
              <a:t>Contains configuration details related to ipConfigurations, dnsSettings, macAddress, securityTags, and numerous other configurable properties.</a:t>
            </a:r>
          </a:p>
          <a:p>
            <a:pPr marL="0" indent="0">
              <a:buNone/>
            </a:pPr>
            <a:endParaRPr lang="en-US" sz="2000" dirty="0"/>
          </a:p>
          <a:p>
            <a:r>
              <a:rPr lang="en-US" sz="2000" dirty="0"/>
              <a:t>There can be multiple network interfaces associated with a VM, as well as multiple ipConfigurations per network interfaces.</a:t>
            </a:r>
          </a:p>
          <a:p>
            <a:pPr marL="0" indent="0">
              <a:buNone/>
            </a:pPr>
            <a:endParaRPr lang="en-US" sz="2000" dirty="0"/>
          </a:p>
          <a:p>
            <a:r>
              <a:rPr lang="en-US" sz="2000" dirty="0"/>
              <a:t>NIC will inherit any ACLs applied to the subnet the NIC is deployed within.</a:t>
            </a:r>
          </a:p>
          <a:p>
            <a:pPr marL="0" indent="0">
              <a:buNone/>
            </a:pPr>
            <a:endParaRPr lang="en-US" sz="2000" dirty="0"/>
          </a:p>
          <a:p>
            <a:r>
              <a:rPr lang="en-US" sz="2000" dirty="0"/>
              <a:t>ACLs can be configured directly on the NIC in addition to subnet ACLs.</a:t>
            </a:r>
          </a:p>
          <a:p>
            <a:endParaRPr lang="en-US" sz="2000" dirty="0"/>
          </a:p>
          <a:p>
            <a:r>
              <a:rPr lang="en-US" sz="2000" dirty="0"/>
              <a:t>Public IP address can be added to the NIC, allowing NAT capabilities for external routing.</a:t>
            </a:r>
          </a:p>
          <a:p>
            <a:endParaRPr lang="en-US" sz="2000" dirty="0"/>
          </a:p>
          <a:p>
            <a:r>
              <a:rPr lang="en-US" sz="2000" dirty="0"/>
              <a:t>Can be associated to the load balancer backend address pool to enable load balancing.</a:t>
            </a:r>
          </a:p>
          <a:p>
            <a:pPr marL="0" indent="0">
              <a:buNone/>
            </a:pPr>
            <a:endParaRPr lang="en-US" sz="2400" dirty="0"/>
          </a:p>
        </p:txBody>
      </p:sp>
    </p:spTree>
    <p:extLst>
      <p:ext uri="{BB962C8B-B14F-4D97-AF65-F5344CB8AC3E}">
        <p14:creationId xmlns:p14="http://schemas.microsoft.com/office/powerpoint/2010/main" val="8816480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E092A-C808-203C-22EE-E3785E1FC1B4}"/>
              </a:ext>
            </a:extLst>
          </p:cNvPr>
          <p:cNvSpPr>
            <a:spLocks noGrp="1"/>
          </p:cNvSpPr>
          <p:nvPr>
            <p:ph type="title"/>
          </p:nvPr>
        </p:nvSpPr>
        <p:spPr>
          <a:xfrm>
            <a:off x="584200" y="609601"/>
            <a:ext cx="10277283" cy="573740"/>
          </a:xfrm>
        </p:spPr>
        <p:txBody>
          <a:bodyPr/>
          <a:lstStyle/>
          <a:p>
            <a:r>
              <a:rPr lang="en-US" dirty="0"/>
              <a:t>Copyright and terms of use</a:t>
            </a:r>
          </a:p>
        </p:txBody>
      </p:sp>
      <p:sp>
        <p:nvSpPr>
          <p:cNvPr id="4" name="Content Placeholder 3">
            <a:extLst>
              <a:ext uri="{FF2B5EF4-FFF2-40B4-BE49-F238E27FC236}">
                <a16:creationId xmlns:a16="http://schemas.microsoft.com/office/drawing/2014/main" id="{5ACD4D7D-D3C8-F99D-1F1F-868C63D96B3B}"/>
              </a:ext>
            </a:extLst>
          </p:cNvPr>
          <p:cNvSpPr>
            <a:spLocks noGrp="1"/>
          </p:cNvSpPr>
          <p:nvPr>
            <p:ph idx="1"/>
          </p:nvPr>
        </p:nvSpPr>
        <p:spPr>
          <a:xfrm>
            <a:off x="584200" y="1435503"/>
            <a:ext cx="11018520" cy="4530471"/>
          </a:xfrm>
        </p:spPr>
        <p:txBody>
          <a:bodyPr/>
          <a:lstStyle/>
          <a:p>
            <a:pPr marL="0" indent="0">
              <a:buNone/>
            </a:pPr>
            <a:r>
              <a:rPr lang="en-US" sz="1600" b="1" dirty="0"/>
              <a:t>Copyright and trademarks</a:t>
            </a:r>
          </a:p>
          <a:p>
            <a:pPr marL="0" indent="0">
              <a:buNone/>
            </a:pPr>
            <a:r>
              <a:rPr lang="en-US" sz="1600" dirty="0"/>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endParaRPr lang="en-US" sz="1600" dirty="0"/>
          </a:p>
          <a:p>
            <a:pPr marL="0" indent="0">
              <a:buNone/>
            </a:pPr>
            <a:r>
              <a:rPr lang="en-US" sz="1600" dirty="0"/>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endParaRPr lang="en-US" sz="1600" dirty="0"/>
          </a:p>
          <a:p>
            <a:pPr marL="0" indent="0">
              <a:buNone/>
            </a:pPr>
            <a:r>
              <a:rPr lang="en-US" sz="1600" b="1" dirty="0"/>
              <a:t>Conditions and terms of use</a:t>
            </a:r>
          </a:p>
          <a:p>
            <a:pPr marL="0" indent="0">
              <a:buNone/>
            </a:pPr>
            <a:r>
              <a:rPr lang="en-US" sz="1600" dirty="0"/>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600" dirty="0"/>
          </a:p>
        </p:txBody>
      </p:sp>
    </p:spTree>
    <p:extLst>
      <p:ext uri="{BB962C8B-B14F-4D97-AF65-F5344CB8AC3E}">
        <p14:creationId xmlns:p14="http://schemas.microsoft.com/office/powerpoint/2010/main" val="3265446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Concepts</a:t>
            </a:r>
          </a:p>
        </p:txBody>
      </p:sp>
      <p:sp>
        <p:nvSpPr>
          <p:cNvPr id="5" name="Text Placeholder 4"/>
          <p:cNvSpPr>
            <a:spLocks noGrp="1"/>
          </p:cNvSpPr>
          <p:nvPr>
            <p:ph idx="1"/>
          </p:nvPr>
        </p:nvSpPr>
        <p:spPr>
          <a:xfrm>
            <a:off x="584200" y="1435503"/>
            <a:ext cx="11018520" cy="4580736"/>
          </a:xfrm>
        </p:spPr>
        <p:txBody>
          <a:bodyPr>
            <a:normAutofit lnSpcReduction="10000"/>
          </a:bodyPr>
          <a:lstStyle/>
          <a:p>
            <a:pPr marL="0" indent="0">
              <a:buNone/>
            </a:pPr>
            <a:r>
              <a:rPr lang="en-US" sz="1600" b="1" dirty="0"/>
              <a:t>Address Space</a:t>
            </a:r>
          </a:p>
          <a:p>
            <a:pPr marL="560070" lvl="1" indent="-285750">
              <a:buFont typeface="Arial" panose="020B0604020202020204" pitchFamily="34" charset="0"/>
              <a:buChar char="•"/>
            </a:pPr>
            <a:r>
              <a:rPr lang="en-US" sz="1600" dirty="0"/>
              <a:t>When creating virtual network, you must specify an address space.</a:t>
            </a:r>
          </a:p>
          <a:p>
            <a:pPr marL="560070" lvl="1" indent="-285750">
              <a:buFont typeface="Arial" panose="020B0604020202020204" pitchFamily="34" charset="0"/>
              <a:buChar char="•"/>
            </a:pPr>
            <a:r>
              <a:rPr lang="en-US" sz="1600" dirty="0"/>
              <a:t>VMs deployed against the virtual network must fall within this range.</a:t>
            </a:r>
          </a:p>
          <a:p>
            <a:pPr marL="274320" lvl="1" indent="0">
              <a:buNone/>
            </a:pPr>
            <a:endParaRPr lang="en-US" sz="1600" dirty="0"/>
          </a:p>
          <a:p>
            <a:pPr marL="0" indent="0">
              <a:buNone/>
            </a:pPr>
            <a:r>
              <a:rPr lang="en-US" sz="1600" b="1" dirty="0"/>
              <a:t>Subnet</a:t>
            </a:r>
          </a:p>
          <a:p>
            <a:pPr marL="560070" lvl="1" indent="-285750">
              <a:buFont typeface="Arial" panose="020B0604020202020204" pitchFamily="34" charset="0"/>
              <a:buChar char="•"/>
            </a:pPr>
            <a:r>
              <a:rPr lang="en-US" sz="1600" dirty="0"/>
              <a:t>Enables you to segment a virtual network into one or more subnets.</a:t>
            </a:r>
          </a:p>
          <a:p>
            <a:pPr marL="560070" lvl="1" indent="-285750">
              <a:buFont typeface="Arial" panose="020B0604020202020204" pitchFamily="34" charset="0"/>
              <a:buChar char="•"/>
            </a:pPr>
            <a:r>
              <a:rPr lang="en-US" sz="1600" dirty="0"/>
              <a:t>Resources can be deployed within the specific subnet.</a:t>
            </a:r>
          </a:p>
          <a:p>
            <a:pPr marL="560070" lvl="1" indent="-285750">
              <a:buFont typeface="Arial" panose="020B0604020202020204" pitchFamily="34" charset="0"/>
              <a:buChar char="•"/>
            </a:pPr>
            <a:r>
              <a:rPr lang="en-US" sz="1600" dirty="0"/>
              <a:t>Subnets can be secured with Access Control Lists (ACLs).</a:t>
            </a:r>
          </a:p>
          <a:p>
            <a:pPr marL="274320" lvl="1" indent="0">
              <a:buNone/>
            </a:pPr>
            <a:endParaRPr lang="en-US" sz="1600" dirty="0"/>
          </a:p>
          <a:p>
            <a:pPr marL="0" indent="0">
              <a:buNone/>
            </a:pPr>
            <a:r>
              <a:rPr lang="en-US" sz="1600" b="1" dirty="0"/>
              <a:t>Network Interface</a:t>
            </a:r>
          </a:p>
          <a:p>
            <a:pPr marL="560070" lvl="1" indent="-285750">
              <a:buFont typeface="Arial" panose="020B0604020202020204" pitchFamily="34" charset="0"/>
              <a:buChar char="•"/>
            </a:pPr>
            <a:r>
              <a:rPr lang="en-US" sz="1600" dirty="0"/>
              <a:t>Contains the configuration details that maps to the VM network adapter.</a:t>
            </a:r>
          </a:p>
          <a:p>
            <a:pPr marL="560070" lvl="1" indent="-285750">
              <a:buFont typeface="Arial" panose="020B0604020202020204" pitchFamily="34" charset="0"/>
              <a:buChar char="•"/>
            </a:pPr>
            <a:r>
              <a:rPr lang="en-US" sz="1600" dirty="0"/>
              <a:t>Contains one or more ipConfiguration resources.</a:t>
            </a:r>
          </a:p>
          <a:p>
            <a:pPr marL="560070" lvl="1" indent="-285750">
              <a:buFont typeface="Arial" panose="020B0604020202020204" pitchFamily="34" charset="0"/>
              <a:buChar char="•"/>
            </a:pPr>
            <a:r>
              <a:rPr lang="en-US" sz="1600" dirty="0"/>
              <a:t>Define if primary interface, which is important if multiple interfaces attached to VM.</a:t>
            </a:r>
          </a:p>
          <a:p>
            <a:pPr marL="274320" lvl="1" indent="0">
              <a:buNone/>
            </a:pPr>
            <a:endParaRPr lang="en-US" sz="1600" dirty="0"/>
          </a:p>
          <a:p>
            <a:pPr marL="0" indent="0">
              <a:buNone/>
            </a:pPr>
            <a:r>
              <a:rPr lang="en-US" sz="1600" b="1" dirty="0"/>
              <a:t>IP Configuration</a:t>
            </a:r>
          </a:p>
          <a:p>
            <a:pPr marL="560070" lvl="1" indent="-285750">
              <a:buFont typeface="Arial" panose="020B0604020202020204" pitchFamily="34" charset="0"/>
              <a:buChar char="•"/>
            </a:pPr>
            <a:r>
              <a:rPr lang="en-US" sz="1600" dirty="0"/>
              <a:t>Represent configuration information for IP addresses, such as allocation method, IP address, load balancing, and access control.</a:t>
            </a:r>
          </a:p>
          <a:p>
            <a:pPr marL="0" indent="0">
              <a:buNone/>
            </a:pPr>
            <a:endParaRPr lang="en-US" sz="2400" dirty="0"/>
          </a:p>
        </p:txBody>
      </p:sp>
    </p:spTree>
    <p:extLst>
      <p:ext uri="{BB962C8B-B14F-4D97-AF65-F5344CB8AC3E}">
        <p14:creationId xmlns:p14="http://schemas.microsoft.com/office/powerpoint/2010/main" val="1666150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Network interface resource</a:t>
            </a:r>
          </a:p>
        </p:txBody>
      </p:sp>
      <p:sp>
        <p:nvSpPr>
          <p:cNvPr id="5" name="Text Placeholder 4"/>
          <p:cNvSpPr>
            <a:spLocks noGrp="1"/>
          </p:cNvSpPr>
          <p:nvPr>
            <p:ph idx="1"/>
          </p:nvPr>
        </p:nvSpPr>
        <p:spPr>
          <a:xfrm>
            <a:off x="584200" y="1155941"/>
            <a:ext cx="11018520" cy="553998"/>
          </a:xfrm>
        </p:spPr>
        <p:txBody>
          <a:bodyPr>
            <a:normAutofit/>
          </a:bodyPr>
          <a:lstStyle/>
          <a:p>
            <a:pPr marL="0" indent="0">
              <a:buNone/>
            </a:pPr>
            <a:r>
              <a:rPr lang="en-US" sz="2400" dirty="0"/>
              <a:t> </a:t>
            </a:r>
          </a:p>
        </p:txBody>
      </p:sp>
      <p:graphicFrame>
        <p:nvGraphicFramePr>
          <p:cNvPr id="2" name="Table 4">
            <a:extLst>
              <a:ext uri="{FF2B5EF4-FFF2-40B4-BE49-F238E27FC236}">
                <a16:creationId xmlns:a16="http://schemas.microsoft.com/office/drawing/2014/main" id="{F99E5550-C6E1-E4C1-1574-0E7605180C85}"/>
              </a:ext>
            </a:extLst>
          </p:cNvPr>
          <p:cNvGraphicFramePr>
            <a:graphicFrameLocks noGrp="1"/>
          </p:cNvGraphicFramePr>
          <p:nvPr>
            <p:extLst>
              <p:ext uri="{D42A27DB-BD31-4B8C-83A1-F6EECF244321}">
                <p14:modId xmlns:p14="http://schemas.microsoft.com/office/powerpoint/2010/main" val="1156523976"/>
              </p:ext>
            </p:extLst>
          </p:nvPr>
        </p:nvGraphicFramePr>
        <p:xfrm>
          <a:off x="584200" y="1709939"/>
          <a:ext cx="11018520" cy="4643955"/>
        </p:xfrm>
        <a:graphic>
          <a:graphicData uri="http://schemas.openxmlformats.org/drawingml/2006/table">
            <a:tbl>
              <a:tblPr firstRow="1" bandRow="1">
                <a:tableStyleId>{5C22544A-7EE6-4342-B048-85BDC9FD1C3A}</a:tableStyleId>
              </a:tblPr>
              <a:tblGrid>
                <a:gridCol w="3157231">
                  <a:extLst>
                    <a:ext uri="{9D8B030D-6E8A-4147-A177-3AD203B41FA5}">
                      <a16:colId xmlns:a16="http://schemas.microsoft.com/office/drawing/2014/main" val="3368431938"/>
                    </a:ext>
                  </a:extLst>
                </a:gridCol>
                <a:gridCol w="7861289">
                  <a:extLst>
                    <a:ext uri="{9D8B030D-6E8A-4147-A177-3AD203B41FA5}">
                      <a16:colId xmlns:a16="http://schemas.microsoft.com/office/drawing/2014/main" val="4077890762"/>
                    </a:ext>
                  </a:extLst>
                </a:gridCol>
              </a:tblGrid>
              <a:tr h="540577">
                <a:tc>
                  <a:txBody>
                    <a:bodyPr/>
                    <a:lstStyle/>
                    <a:p>
                      <a:r>
                        <a:rPr lang="en-US" sz="1600" dirty="0"/>
                        <a:t>Property</a:t>
                      </a:r>
                    </a:p>
                  </a:txBody>
                  <a:tcPr/>
                </a:tc>
                <a:tc>
                  <a:txBody>
                    <a:bodyPr/>
                    <a:lstStyle/>
                    <a:p>
                      <a:r>
                        <a:rPr lang="en-US" sz="1600" dirty="0"/>
                        <a:t>Description</a:t>
                      </a:r>
                    </a:p>
                  </a:txBody>
                  <a:tcPr/>
                </a:tc>
                <a:extLst>
                  <a:ext uri="{0D108BD9-81ED-4DB2-BD59-A6C34878D82A}">
                    <a16:rowId xmlns:a16="http://schemas.microsoft.com/office/drawing/2014/main" val="1648675708"/>
                  </a:ext>
                </a:extLst>
              </a:tr>
              <a:tr h="48800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counters</a:t>
                      </a:r>
                      <a:endParaRPr lang="en-US" sz="1600" dirty="0"/>
                    </a:p>
                  </a:txBody>
                  <a:tcPr/>
                </a:tc>
                <a:tc>
                  <a:txBody>
                    <a:bodyPr/>
                    <a:lstStyle/>
                    <a:p>
                      <a:pPr algn="l" fontAlgn="b"/>
                      <a:r>
                        <a:rPr lang="en-US" sz="1600" b="0" i="0" kern="1200" dirty="0">
                          <a:solidFill>
                            <a:schemeClr val="dk1"/>
                          </a:solidFill>
                          <a:effectLst/>
                          <a:latin typeface="+mn-lt"/>
                          <a:ea typeface="+mn-ea"/>
                          <a:cs typeface="+mn-cs"/>
                        </a:rPr>
                        <a:t>Array of ResourceCounter structures.</a:t>
                      </a:r>
                    </a:p>
                  </a:txBody>
                  <a:tcPr/>
                </a:tc>
                <a:extLst>
                  <a:ext uri="{0D108BD9-81ED-4DB2-BD59-A6C34878D82A}">
                    <a16:rowId xmlns:a16="http://schemas.microsoft.com/office/drawing/2014/main" val="1706313942"/>
                  </a:ext>
                </a:extLst>
              </a:tr>
              <a:tr h="696499">
                <a:tc>
                  <a:txBody>
                    <a:bodyPr/>
                    <a:lstStyle/>
                    <a:p>
                      <a:pPr algn="l" fontAlgn="b"/>
                      <a:r>
                        <a:rPr lang="en-US" sz="1600" b="0" i="0" kern="1200" dirty="0">
                          <a:solidFill>
                            <a:schemeClr val="dk1"/>
                          </a:solidFill>
                          <a:effectLst/>
                          <a:latin typeface="+mn-lt"/>
                          <a:ea typeface="+mn-ea"/>
                          <a:cs typeface="+mn-cs"/>
                        </a:rPr>
                        <a:t>dnsSettings</a:t>
                      </a:r>
                    </a:p>
                  </a:txBody>
                  <a:tcPr/>
                </a:tc>
                <a:tc>
                  <a:txBody>
                    <a:bodyPr/>
                    <a:lstStyle/>
                    <a:p>
                      <a:pPr algn="l" fontAlgn="b"/>
                      <a:r>
                        <a:rPr lang="en-US" sz="1600" b="0" i="0" kern="1200" dirty="0">
                          <a:solidFill>
                            <a:schemeClr val="dk1"/>
                          </a:solidFill>
                          <a:effectLst/>
                          <a:latin typeface="+mn-lt"/>
                          <a:ea typeface="+mn-ea"/>
                          <a:cs typeface="+mn-cs"/>
                        </a:rPr>
                        <a:t>Indicates the DNS settings of the network interface.</a:t>
                      </a:r>
                    </a:p>
                  </a:txBody>
                  <a:tcPr/>
                </a:tc>
                <a:extLst>
                  <a:ext uri="{0D108BD9-81ED-4DB2-BD59-A6C34878D82A}">
                    <a16:rowId xmlns:a16="http://schemas.microsoft.com/office/drawing/2014/main" val="1650632055"/>
                  </a:ext>
                </a:extLst>
              </a:tr>
              <a:tr h="667254">
                <a:tc>
                  <a:txBody>
                    <a:bodyPr/>
                    <a:lstStyle/>
                    <a:p>
                      <a:pPr algn="l" fontAlgn="b"/>
                      <a:r>
                        <a:rPr lang="en-US" sz="1600" b="0" i="0" kern="1200" dirty="0">
                          <a:solidFill>
                            <a:schemeClr val="dk1"/>
                          </a:solidFill>
                          <a:effectLst/>
                          <a:latin typeface="+mn-lt"/>
                          <a:ea typeface="+mn-ea"/>
                          <a:cs typeface="+mn-cs"/>
                        </a:rPr>
                        <a:t>dnsSettings.dnsServers</a:t>
                      </a:r>
                    </a:p>
                  </a:txBody>
                  <a:tcPr/>
                </a:tc>
                <a:tc>
                  <a:txBody>
                    <a:bodyPr/>
                    <a:lstStyle/>
                    <a:p>
                      <a:pPr algn="l" fontAlgn="b"/>
                      <a:r>
                        <a:rPr lang="en-US" sz="1600" b="0" i="0" kern="1200" dirty="0">
                          <a:solidFill>
                            <a:schemeClr val="dk1"/>
                          </a:solidFill>
                          <a:effectLst/>
                          <a:latin typeface="+mn-lt"/>
                          <a:ea typeface="+mn-ea"/>
                          <a:cs typeface="+mn-cs"/>
                        </a:rPr>
                        <a:t>Indicates an array of IP Addresses that this network interface resource will use for the DNS servers.</a:t>
                      </a:r>
                    </a:p>
                  </a:txBody>
                  <a:tcPr/>
                </a:tc>
                <a:extLst>
                  <a:ext uri="{0D108BD9-81ED-4DB2-BD59-A6C34878D82A}">
                    <a16:rowId xmlns:a16="http://schemas.microsoft.com/office/drawing/2014/main" val="4257874874"/>
                  </a:ext>
                </a:extLst>
              </a:tr>
              <a:tr h="488002">
                <a:tc>
                  <a:txBody>
                    <a:bodyPr/>
                    <a:lstStyle/>
                    <a:p>
                      <a:pPr algn="l" fontAlgn="b"/>
                      <a:r>
                        <a:rPr lang="en-US" sz="1600" b="0" i="0" kern="1200" dirty="0">
                          <a:solidFill>
                            <a:schemeClr val="dk1"/>
                          </a:solidFill>
                          <a:effectLst/>
                          <a:latin typeface="+mn-lt"/>
                          <a:ea typeface="+mn-ea"/>
                          <a:cs typeface="+mn-cs"/>
                        </a:rPr>
                        <a:t>internalDnsNameLabel</a:t>
                      </a:r>
                    </a:p>
                  </a:txBody>
                  <a:tcPr/>
                </a:tc>
                <a:tc>
                  <a:txBody>
                    <a:bodyPr/>
                    <a:lstStyle/>
                    <a:p>
                      <a:pPr algn="l" fontAlgn="b"/>
                      <a:r>
                        <a:rPr lang="en-US" sz="1600" b="0" i="0" kern="1200" dirty="0">
                          <a:solidFill>
                            <a:schemeClr val="dk1"/>
                          </a:solidFill>
                          <a:effectLst/>
                          <a:latin typeface="+mn-lt"/>
                          <a:ea typeface="+mn-ea"/>
                          <a:cs typeface="+mn-cs"/>
                        </a:rPr>
                        <a:t>Determines the name that will be registered in the internal Domain Name Service (iDNS) when the iDnsServer resource is configured.</a:t>
                      </a:r>
                    </a:p>
                  </a:txBody>
                  <a:tcPr/>
                </a:tc>
                <a:extLst>
                  <a:ext uri="{0D108BD9-81ED-4DB2-BD59-A6C34878D82A}">
                    <a16:rowId xmlns:a16="http://schemas.microsoft.com/office/drawing/2014/main" val="3916133400"/>
                  </a:ext>
                </a:extLst>
              </a:tr>
              <a:tr h="488002">
                <a:tc>
                  <a:txBody>
                    <a:bodyPr/>
                    <a:lstStyle/>
                    <a:p>
                      <a:pPr algn="l" fontAlgn="b"/>
                      <a:r>
                        <a:rPr lang="en-US" sz="1600" b="0" i="0" kern="1200" dirty="0">
                          <a:solidFill>
                            <a:schemeClr val="dk1"/>
                          </a:solidFill>
                          <a:effectLst/>
                          <a:latin typeface="+mn-lt"/>
                          <a:ea typeface="+mn-ea"/>
                          <a:cs typeface="+mn-cs"/>
                        </a:rPr>
                        <a:t>ipConfigurations</a:t>
                      </a:r>
                    </a:p>
                  </a:txBody>
                  <a:tcPr/>
                </a:tc>
                <a:tc>
                  <a:txBody>
                    <a:bodyPr/>
                    <a:lstStyle/>
                    <a:p>
                      <a:pPr algn="l" fontAlgn="b"/>
                      <a:r>
                        <a:rPr lang="en-US" sz="1600" b="0" i="0" kern="1200" dirty="0">
                          <a:solidFill>
                            <a:schemeClr val="dk1"/>
                          </a:solidFill>
                          <a:effectLst/>
                          <a:latin typeface="+mn-lt"/>
                          <a:ea typeface="+mn-ea"/>
                          <a:cs typeface="+mn-cs"/>
                        </a:rPr>
                        <a:t>Indicates an array of IP configurations that are contained in the network interface.</a:t>
                      </a:r>
                    </a:p>
                  </a:txBody>
                  <a:tcPr/>
                </a:tc>
                <a:extLst>
                  <a:ext uri="{0D108BD9-81ED-4DB2-BD59-A6C34878D82A}">
                    <a16:rowId xmlns:a16="http://schemas.microsoft.com/office/drawing/2014/main" val="2249527295"/>
                  </a:ext>
                </a:extLst>
              </a:tr>
              <a:tr h="696499">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isHostVirtualNetworkInterface</a:t>
                      </a:r>
                    </a:p>
                    <a:p>
                      <a:pPr marL="0" marR="0" lvl="0" indent="0" algn="l" defTabSz="932742" rtl="0" eaLnBrk="1" fontAlgn="b" latinLnBrk="0" hangingPunct="1">
                        <a:lnSpc>
                          <a:spcPct val="100000"/>
                        </a:lnSpc>
                        <a:spcBef>
                          <a:spcPts val="0"/>
                        </a:spcBef>
                        <a:spcAft>
                          <a:spcPts val="0"/>
                        </a:spcAft>
                        <a:buClrTx/>
                        <a:buSzTx/>
                        <a:buFontTx/>
                        <a:buNone/>
                        <a:tabLst/>
                        <a:defRPr/>
                      </a:pPr>
                      <a:endParaRPr lang="en-US" sz="1600" b="0" i="0" kern="1200" dirty="0">
                        <a:solidFill>
                          <a:schemeClr val="dk1"/>
                        </a:solidFill>
                        <a:effectLst/>
                        <a:latin typeface="+mn-lt"/>
                        <a:ea typeface="+mn-ea"/>
                        <a:cs typeface="+mn-cs"/>
                      </a:endParaRPr>
                    </a:p>
                  </a:txBody>
                  <a:tcPr/>
                </a:tc>
                <a:tc>
                  <a:txBody>
                    <a:bodyPr/>
                    <a:lstStyle/>
                    <a:p>
                      <a:pPr algn="l" fontAlgn="b"/>
                      <a:r>
                        <a:rPr lang="en-US" sz="1600" b="0" i="0" kern="1200" dirty="0">
                          <a:solidFill>
                            <a:schemeClr val="dk1"/>
                          </a:solidFill>
                          <a:effectLst/>
                          <a:latin typeface="+mn-lt"/>
                          <a:ea typeface="+mn-ea"/>
                          <a:cs typeface="+mn-cs"/>
                        </a:rPr>
                        <a:t>Indicates this is a host virtual network interface card (host vNIC) versus virtual server NIC (VMNIC).</a:t>
                      </a:r>
                    </a:p>
                  </a:txBody>
                  <a:tcPr/>
                </a:tc>
                <a:extLst>
                  <a:ext uri="{0D108BD9-81ED-4DB2-BD59-A6C34878D82A}">
                    <a16:rowId xmlns:a16="http://schemas.microsoft.com/office/drawing/2014/main" val="3361942313"/>
                  </a:ext>
                </a:extLst>
              </a:tr>
              <a:tr h="488002">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isMultitenantStack</a:t>
                      </a:r>
                    </a:p>
                  </a:txBody>
                  <a:tcPr/>
                </a:tc>
                <a:tc>
                  <a:txBody>
                    <a:bodyPr/>
                    <a:lstStyle/>
                    <a:p>
                      <a:pPr algn="l" fontAlgn="b"/>
                      <a:r>
                        <a:rPr lang="en-US" sz="1600" b="0" i="0" kern="1200" dirty="0">
                          <a:solidFill>
                            <a:schemeClr val="dk1"/>
                          </a:solidFill>
                          <a:effectLst/>
                          <a:latin typeface="+mn-lt"/>
                          <a:ea typeface="+mn-ea"/>
                          <a:cs typeface="+mn-cs"/>
                        </a:rPr>
                        <a:t>Allows the NIC to be part of multiple virtual networks.</a:t>
                      </a:r>
                    </a:p>
                  </a:txBody>
                  <a:tcPr/>
                </a:tc>
                <a:extLst>
                  <a:ext uri="{0D108BD9-81ED-4DB2-BD59-A6C34878D82A}">
                    <a16:rowId xmlns:a16="http://schemas.microsoft.com/office/drawing/2014/main" val="2105273760"/>
                  </a:ext>
                </a:extLst>
              </a:tr>
            </a:tbl>
          </a:graphicData>
        </a:graphic>
      </p:graphicFrame>
    </p:spTree>
    <p:extLst>
      <p:ext uri="{BB962C8B-B14F-4D97-AF65-F5344CB8AC3E}">
        <p14:creationId xmlns:p14="http://schemas.microsoft.com/office/powerpoint/2010/main" val="17468178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Network interface resource (continued)</a:t>
            </a:r>
          </a:p>
        </p:txBody>
      </p:sp>
      <p:sp>
        <p:nvSpPr>
          <p:cNvPr id="5" name="Text Placeholder 4"/>
          <p:cNvSpPr>
            <a:spLocks noGrp="1"/>
          </p:cNvSpPr>
          <p:nvPr>
            <p:ph idx="1"/>
          </p:nvPr>
        </p:nvSpPr>
        <p:spPr>
          <a:xfrm>
            <a:off x="585217" y="1011198"/>
            <a:ext cx="11018520" cy="553998"/>
          </a:xfrm>
        </p:spPr>
        <p:txBody>
          <a:bodyPr>
            <a:normAutofit/>
          </a:bodyPr>
          <a:lstStyle/>
          <a:p>
            <a:pPr marL="0" indent="0">
              <a:buNone/>
            </a:pPr>
            <a:r>
              <a:rPr lang="en-US" sz="2400" dirty="0"/>
              <a:t> </a:t>
            </a:r>
          </a:p>
        </p:txBody>
      </p:sp>
      <p:graphicFrame>
        <p:nvGraphicFramePr>
          <p:cNvPr id="2" name="Table 4">
            <a:extLst>
              <a:ext uri="{FF2B5EF4-FFF2-40B4-BE49-F238E27FC236}">
                <a16:creationId xmlns:a16="http://schemas.microsoft.com/office/drawing/2014/main" id="{3381B3F4-38AF-9D1B-B771-5EA621B4BAE1}"/>
              </a:ext>
            </a:extLst>
          </p:cNvPr>
          <p:cNvGraphicFramePr>
            <a:graphicFrameLocks noGrp="1"/>
          </p:cNvGraphicFramePr>
          <p:nvPr>
            <p:extLst>
              <p:ext uri="{D42A27DB-BD31-4B8C-83A1-F6EECF244321}">
                <p14:modId xmlns:p14="http://schemas.microsoft.com/office/powerpoint/2010/main" val="3886339555"/>
              </p:ext>
            </p:extLst>
          </p:nvPr>
        </p:nvGraphicFramePr>
        <p:xfrm>
          <a:off x="584200" y="1709939"/>
          <a:ext cx="11018520" cy="4643955"/>
        </p:xfrm>
        <a:graphic>
          <a:graphicData uri="http://schemas.openxmlformats.org/drawingml/2006/table">
            <a:tbl>
              <a:tblPr firstRow="1" bandRow="1">
                <a:tableStyleId>{5C22544A-7EE6-4342-B048-85BDC9FD1C3A}</a:tableStyleId>
              </a:tblPr>
              <a:tblGrid>
                <a:gridCol w="3157231">
                  <a:extLst>
                    <a:ext uri="{9D8B030D-6E8A-4147-A177-3AD203B41FA5}">
                      <a16:colId xmlns:a16="http://schemas.microsoft.com/office/drawing/2014/main" val="3368431938"/>
                    </a:ext>
                  </a:extLst>
                </a:gridCol>
                <a:gridCol w="7861289">
                  <a:extLst>
                    <a:ext uri="{9D8B030D-6E8A-4147-A177-3AD203B41FA5}">
                      <a16:colId xmlns:a16="http://schemas.microsoft.com/office/drawing/2014/main" val="4077890762"/>
                    </a:ext>
                  </a:extLst>
                </a:gridCol>
              </a:tblGrid>
              <a:tr h="540577">
                <a:tc>
                  <a:txBody>
                    <a:bodyPr/>
                    <a:lstStyle/>
                    <a:p>
                      <a:r>
                        <a:rPr lang="en-US" sz="1600" dirty="0"/>
                        <a:t>Property</a:t>
                      </a:r>
                    </a:p>
                  </a:txBody>
                  <a:tcPr/>
                </a:tc>
                <a:tc>
                  <a:txBody>
                    <a:bodyPr/>
                    <a:lstStyle/>
                    <a:p>
                      <a:r>
                        <a:rPr lang="en-US" sz="1600" dirty="0"/>
                        <a:t>Description</a:t>
                      </a:r>
                    </a:p>
                  </a:txBody>
                  <a:tcPr/>
                </a:tc>
                <a:extLst>
                  <a:ext uri="{0D108BD9-81ED-4DB2-BD59-A6C34878D82A}">
                    <a16:rowId xmlns:a16="http://schemas.microsoft.com/office/drawing/2014/main" val="1648675708"/>
                  </a:ext>
                </a:extLst>
              </a:tr>
              <a:tr h="48800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isPrimary</a:t>
                      </a:r>
                    </a:p>
                  </a:txBody>
                  <a:tcPr/>
                </a:tc>
                <a:tc>
                  <a:txBody>
                    <a:bodyPr/>
                    <a:lstStyle/>
                    <a:p>
                      <a:pPr algn="l" fontAlgn="b"/>
                      <a:r>
                        <a:rPr lang="en-US" sz="1600" b="0" i="0" kern="1200" dirty="0">
                          <a:solidFill>
                            <a:schemeClr val="dk1"/>
                          </a:solidFill>
                          <a:effectLst/>
                          <a:latin typeface="+mn-lt"/>
                          <a:ea typeface="+mn-ea"/>
                          <a:cs typeface="+mn-cs"/>
                        </a:rPr>
                        <a:t>Indicates primary interface.</a:t>
                      </a:r>
                    </a:p>
                  </a:txBody>
                  <a:tcPr/>
                </a:tc>
                <a:extLst>
                  <a:ext uri="{0D108BD9-81ED-4DB2-BD59-A6C34878D82A}">
                    <a16:rowId xmlns:a16="http://schemas.microsoft.com/office/drawing/2014/main" val="1706313942"/>
                  </a:ext>
                </a:extLst>
              </a:tr>
              <a:tr h="696499">
                <a:tc>
                  <a:txBody>
                    <a:bodyPr/>
                    <a:lstStyle/>
                    <a:p>
                      <a:pPr algn="l" fontAlgn="b"/>
                      <a:r>
                        <a:rPr lang="en-US" sz="1600" b="0" i="0" kern="1200" dirty="0">
                          <a:solidFill>
                            <a:schemeClr val="dk1"/>
                          </a:solidFill>
                          <a:effectLst/>
                          <a:latin typeface="+mn-lt"/>
                          <a:ea typeface="+mn-ea"/>
                          <a:cs typeface="+mn-cs"/>
                        </a:rPr>
                        <a:t>portSettings</a:t>
                      </a:r>
                    </a:p>
                  </a:txBody>
                  <a:tcPr/>
                </a:tc>
                <a:tc>
                  <a:txBody>
                    <a:bodyPr/>
                    <a:lstStyle/>
                    <a:p>
                      <a:pPr algn="l" fontAlgn="b"/>
                      <a:r>
                        <a:rPr lang="en-US" sz="1600" b="0" i="0" kern="1200" dirty="0">
                          <a:solidFill>
                            <a:schemeClr val="dk1"/>
                          </a:solidFill>
                          <a:effectLst/>
                          <a:latin typeface="+mn-lt"/>
                          <a:ea typeface="+mn-ea"/>
                          <a:cs typeface="+mn-cs"/>
                        </a:rPr>
                        <a:t>Array of port settings.</a:t>
                      </a:r>
                    </a:p>
                  </a:txBody>
                  <a:tcPr/>
                </a:tc>
                <a:extLst>
                  <a:ext uri="{0D108BD9-81ED-4DB2-BD59-A6C34878D82A}">
                    <a16:rowId xmlns:a16="http://schemas.microsoft.com/office/drawing/2014/main" val="1650632055"/>
                  </a:ext>
                </a:extLst>
              </a:tr>
              <a:tr h="667254">
                <a:tc>
                  <a:txBody>
                    <a:bodyPr/>
                    <a:lstStyle/>
                    <a:p>
                      <a:pPr algn="l" fontAlgn="b"/>
                      <a:r>
                        <a:rPr lang="en-US" sz="1600" b="0" i="0" kern="1200" dirty="0">
                          <a:solidFill>
                            <a:schemeClr val="dk1"/>
                          </a:solidFill>
                          <a:effectLst/>
                          <a:latin typeface="+mn-lt"/>
                          <a:ea typeface="+mn-ea"/>
                          <a:cs typeface="+mn-cs"/>
                        </a:rPr>
                        <a:t>privateMacAddress</a:t>
                      </a:r>
                    </a:p>
                  </a:txBody>
                  <a:tcPr/>
                </a:tc>
                <a:tc>
                  <a:txBody>
                    <a:bodyPr/>
                    <a:lstStyle/>
                    <a:p>
                      <a:pPr algn="l" fontAlgn="b"/>
                      <a:r>
                        <a:rPr lang="en-US" sz="1600" b="0" i="0" kern="1200" dirty="0">
                          <a:solidFill>
                            <a:schemeClr val="dk1"/>
                          </a:solidFill>
                          <a:effectLst/>
                          <a:latin typeface="+mn-lt"/>
                          <a:ea typeface="+mn-ea"/>
                          <a:cs typeface="+mn-cs"/>
                        </a:rPr>
                        <a:t>Indicates the private MAC address of the network interface.</a:t>
                      </a:r>
                    </a:p>
                  </a:txBody>
                  <a:tcPr/>
                </a:tc>
                <a:extLst>
                  <a:ext uri="{0D108BD9-81ED-4DB2-BD59-A6C34878D82A}">
                    <a16:rowId xmlns:a16="http://schemas.microsoft.com/office/drawing/2014/main" val="4257874874"/>
                  </a:ext>
                </a:extLst>
              </a:tr>
              <a:tr h="488002">
                <a:tc>
                  <a:txBody>
                    <a:bodyPr/>
                    <a:lstStyle/>
                    <a:p>
                      <a:pPr algn="l" fontAlgn="b"/>
                      <a:r>
                        <a:rPr lang="en-US" sz="1600" b="0" i="0" kern="1200" dirty="0">
                          <a:solidFill>
                            <a:schemeClr val="dk1"/>
                          </a:solidFill>
                          <a:effectLst/>
                          <a:latin typeface="+mn-lt"/>
                          <a:ea typeface="+mn-ea"/>
                          <a:cs typeface="+mn-cs"/>
                        </a:rPr>
                        <a:t>privateMacAllocationMethod</a:t>
                      </a:r>
                    </a:p>
                  </a:txBody>
                  <a:tcPr/>
                </a:tc>
                <a:tc>
                  <a:txBody>
                    <a:bodyPr/>
                    <a:lstStyle/>
                    <a:p>
                      <a:pPr algn="l" fontAlgn="b"/>
                      <a:r>
                        <a:rPr lang="en-US" sz="1600" b="0" i="0" kern="1200" dirty="0">
                          <a:solidFill>
                            <a:schemeClr val="dk1"/>
                          </a:solidFill>
                          <a:effectLst/>
                          <a:latin typeface="+mn-lt"/>
                          <a:ea typeface="+mn-ea"/>
                          <a:cs typeface="+mn-cs"/>
                        </a:rPr>
                        <a:t>Indicates the allocation scheme of the MAC for the network interface.</a:t>
                      </a:r>
                    </a:p>
                  </a:txBody>
                  <a:tcPr/>
                </a:tc>
                <a:extLst>
                  <a:ext uri="{0D108BD9-81ED-4DB2-BD59-A6C34878D82A}">
                    <a16:rowId xmlns:a16="http://schemas.microsoft.com/office/drawing/2014/main" val="3916133400"/>
                  </a:ext>
                </a:extLst>
              </a:tr>
              <a:tr h="488002">
                <a:tc>
                  <a:txBody>
                    <a:bodyPr/>
                    <a:lstStyle/>
                    <a:p>
                      <a:pPr algn="l" fontAlgn="b"/>
                      <a:r>
                        <a:rPr lang="en-US" sz="1600" b="0" i="0" kern="1200" dirty="0">
                          <a:solidFill>
                            <a:schemeClr val="dk1"/>
                          </a:solidFill>
                          <a:effectLst/>
                          <a:latin typeface="+mn-lt"/>
                          <a:ea typeface="+mn-ea"/>
                          <a:cs typeface="+mn-cs"/>
                        </a:rPr>
                        <a:t>securityTags</a:t>
                      </a:r>
                    </a:p>
                  </a:txBody>
                  <a:tcPr/>
                </a:tc>
                <a:tc>
                  <a:txBody>
                    <a:bodyPr/>
                    <a:lstStyle/>
                    <a:p>
                      <a:pPr algn="l" fontAlgn="b"/>
                      <a:r>
                        <a:rPr lang="en-US" sz="1600" b="0" i="0" kern="1200" dirty="0">
                          <a:solidFill>
                            <a:schemeClr val="dk1"/>
                          </a:solidFill>
                          <a:effectLst/>
                          <a:latin typeface="+mn-lt"/>
                          <a:ea typeface="+mn-ea"/>
                          <a:cs typeface="+mn-cs"/>
                        </a:rPr>
                        <a:t>An array of securityTags resources associated with the network interface.</a:t>
                      </a:r>
                    </a:p>
                  </a:txBody>
                  <a:tcPr/>
                </a:tc>
                <a:extLst>
                  <a:ext uri="{0D108BD9-81ED-4DB2-BD59-A6C34878D82A}">
                    <a16:rowId xmlns:a16="http://schemas.microsoft.com/office/drawing/2014/main" val="2249527295"/>
                  </a:ext>
                </a:extLst>
              </a:tr>
              <a:tr h="696499">
                <a:tc>
                  <a:txBody>
                    <a:bodyPr/>
                    <a:lstStyle/>
                    <a:p>
                      <a:pPr algn="l" fontAlgn="b"/>
                      <a:r>
                        <a:rPr lang="en-US" sz="1600" b="0" i="0" kern="1200" dirty="0">
                          <a:solidFill>
                            <a:schemeClr val="dk1"/>
                          </a:solidFill>
                          <a:effectLst/>
                          <a:latin typeface="+mn-lt"/>
                          <a:ea typeface="+mn-ea"/>
                          <a:cs typeface="+mn-cs"/>
                        </a:rPr>
                        <a:t>server</a:t>
                      </a:r>
                    </a:p>
                    <a:p>
                      <a:pPr marL="0" marR="0" lvl="0" indent="0" algn="l" defTabSz="932742" rtl="0" eaLnBrk="1" fontAlgn="b" latinLnBrk="0" hangingPunct="1">
                        <a:lnSpc>
                          <a:spcPct val="100000"/>
                        </a:lnSpc>
                        <a:spcBef>
                          <a:spcPts val="0"/>
                        </a:spcBef>
                        <a:spcAft>
                          <a:spcPts val="0"/>
                        </a:spcAft>
                        <a:buClrTx/>
                        <a:buSzTx/>
                        <a:buFontTx/>
                        <a:buNone/>
                        <a:tabLst/>
                        <a:defRPr/>
                      </a:pPr>
                      <a:endParaRPr lang="en-US" sz="1600" b="0" i="0" kern="1200" dirty="0">
                        <a:solidFill>
                          <a:schemeClr val="dk1"/>
                        </a:solidFill>
                        <a:effectLst/>
                        <a:latin typeface="+mn-lt"/>
                        <a:ea typeface="+mn-ea"/>
                        <a:cs typeface="+mn-cs"/>
                      </a:endParaRPr>
                    </a:p>
                  </a:txBody>
                  <a:tcPr/>
                </a:tc>
                <a:tc>
                  <a:txBody>
                    <a:bodyPr/>
                    <a:lstStyle/>
                    <a:p>
                      <a:pPr algn="l" fontAlgn="b"/>
                      <a:r>
                        <a:rPr lang="en-US" sz="1600" b="0" i="0" kern="1200" dirty="0">
                          <a:solidFill>
                            <a:schemeClr val="dk1"/>
                          </a:solidFill>
                          <a:effectLst/>
                          <a:latin typeface="+mn-lt"/>
                          <a:ea typeface="+mn-ea"/>
                          <a:cs typeface="+mn-cs"/>
                        </a:rPr>
                        <a:t>Indicates a reference to the servers resource for the server that is currently hosting the VM to which this network interface belongs.</a:t>
                      </a:r>
                    </a:p>
                  </a:txBody>
                  <a:tcPr/>
                </a:tc>
                <a:extLst>
                  <a:ext uri="{0D108BD9-81ED-4DB2-BD59-A6C34878D82A}">
                    <a16:rowId xmlns:a16="http://schemas.microsoft.com/office/drawing/2014/main" val="3361942313"/>
                  </a:ext>
                </a:extLst>
              </a:tr>
              <a:tr h="488002">
                <a:tc>
                  <a:txBody>
                    <a:bodyPr/>
                    <a:lstStyle/>
                    <a:p>
                      <a:pPr algn="l" fontAlgn="b"/>
                      <a:r>
                        <a:rPr lang="en-US" sz="1600" b="0" i="0" kern="1200" dirty="0">
                          <a:solidFill>
                            <a:schemeClr val="dk1"/>
                          </a:solidFill>
                          <a:effectLst/>
                          <a:latin typeface="+mn-lt"/>
                          <a:ea typeface="+mn-ea"/>
                          <a:cs typeface="+mn-cs"/>
                        </a:rPr>
                        <a:t>serviceInsertionElements</a:t>
                      </a:r>
                    </a:p>
                  </a:txBody>
                  <a:tcPr/>
                </a:tc>
                <a:tc>
                  <a:txBody>
                    <a:bodyPr/>
                    <a:lstStyle/>
                    <a:p>
                      <a:pPr algn="l" fontAlgn="b"/>
                      <a:r>
                        <a:rPr lang="en-US" sz="1600" b="0" i="0" kern="1200" dirty="0">
                          <a:solidFill>
                            <a:schemeClr val="dk1"/>
                          </a:solidFill>
                          <a:effectLst/>
                          <a:latin typeface="+mn-lt"/>
                          <a:ea typeface="+mn-ea"/>
                          <a:cs typeface="+mn-cs"/>
                        </a:rPr>
                        <a:t>Indicates an array of serviceInsertions resources that this networkInterfaces resource is part of.</a:t>
                      </a:r>
                    </a:p>
                  </a:txBody>
                  <a:tcPr/>
                </a:tc>
                <a:extLst>
                  <a:ext uri="{0D108BD9-81ED-4DB2-BD59-A6C34878D82A}">
                    <a16:rowId xmlns:a16="http://schemas.microsoft.com/office/drawing/2014/main" val="2105273760"/>
                  </a:ext>
                </a:extLst>
              </a:tr>
            </a:tbl>
          </a:graphicData>
        </a:graphic>
      </p:graphicFrame>
    </p:spTree>
    <p:extLst>
      <p:ext uri="{BB962C8B-B14F-4D97-AF65-F5344CB8AC3E}">
        <p14:creationId xmlns:p14="http://schemas.microsoft.com/office/powerpoint/2010/main" val="2963765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IP configuration resource</a:t>
            </a:r>
          </a:p>
        </p:txBody>
      </p:sp>
      <p:sp>
        <p:nvSpPr>
          <p:cNvPr id="5" name="Text Placeholder 4"/>
          <p:cNvSpPr>
            <a:spLocks noGrp="1"/>
          </p:cNvSpPr>
          <p:nvPr>
            <p:ph idx="1"/>
          </p:nvPr>
        </p:nvSpPr>
        <p:spPr>
          <a:xfrm>
            <a:off x="584200" y="1435503"/>
            <a:ext cx="11018520" cy="553998"/>
          </a:xfrm>
        </p:spPr>
        <p:txBody>
          <a:bodyPr>
            <a:normAutofit/>
          </a:bodyPr>
          <a:lstStyle/>
          <a:p>
            <a:pPr marL="0" indent="0">
              <a:buNone/>
            </a:pPr>
            <a:r>
              <a:rPr lang="en-US" sz="2400" dirty="0"/>
              <a:t> </a:t>
            </a:r>
          </a:p>
        </p:txBody>
      </p:sp>
      <p:graphicFrame>
        <p:nvGraphicFramePr>
          <p:cNvPr id="2" name="Table 4">
            <a:extLst>
              <a:ext uri="{FF2B5EF4-FFF2-40B4-BE49-F238E27FC236}">
                <a16:creationId xmlns:a16="http://schemas.microsoft.com/office/drawing/2014/main" id="{FF96165F-7F9C-AB85-15C8-EE0374D9CDCC}"/>
              </a:ext>
            </a:extLst>
          </p:cNvPr>
          <p:cNvGraphicFramePr>
            <a:graphicFrameLocks noGrp="1"/>
          </p:cNvGraphicFramePr>
          <p:nvPr>
            <p:extLst>
              <p:ext uri="{D42A27DB-BD31-4B8C-83A1-F6EECF244321}">
                <p14:modId xmlns:p14="http://schemas.microsoft.com/office/powerpoint/2010/main" val="1430878963"/>
              </p:ext>
            </p:extLst>
          </p:nvPr>
        </p:nvGraphicFramePr>
        <p:xfrm>
          <a:off x="584200" y="1036087"/>
          <a:ext cx="11018520" cy="5735185"/>
        </p:xfrm>
        <a:graphic>
          <a:graphicData uri="http://schemas.openxmlformats.org/drawingml/2006/table">
            <a:tbl>
              <a:tblPr firstRow="1" bandRow="1">
                <a:tableStyleId>{5C22544A-7EE6-4342-B048-85BDC9FD1C3A}</a:tableStyleId>
              </a:tblPr>
              <a:tblGrid>
                <a:gridCol w="3280434">
                  <a:extLst>
                    <a:ext uri="{9D8B030D-6E8A-4147-A177-3AD203B41FA5}">
                      <a16:colId xmlns:a16="http://schemas.microsoft.com/office/drawing/2014/main" val="3368431938"/>
                    </a:ext>
                  </a:extLst>
                </a:gridCol>
                <a:gridCol w="7738086">
                  <a:extLst>
                    <a:ext uri="{9D8B030D-6E8A-4147-A177-3AD203B41FA5}">
                      <a16:colId xmlns:a16="http://schemas.microsoft.com/office/drawing/2014/main" val="4077890762"/>
                    </a:ext>
                  </a:extLst>
                </a:gridCol>
              </a:tblGrid>
              <a:tr h="534209">
                <a:tc>
                  <a:txBody>
                    <a:bodyPr/>
                    <a:lstStyle/>
                    <a:p>
                      <a:r>
                        <a:rPr lang="en-US" sz="1600" dirty="0"/>
                        <a:t>Property</a:t>
                      </a:r>
                    </a:p>
                  </a:txBody>
                  <a:tcPr/>
                </a:tc>
                <a:tc>
                  <a:txBody>
                    <a:bodyPr/>
                    <a:lstStyle/>
                    <a:p>
                      <a:r>
                        <a:rPr lang="en-US" sz="1600" dirty="0"/>
                        <a:t>Description</a:t>
                      </a:r>
                    </a:p>
                  </a:txBody>
                  <a:tcPr/>
                </a:tc>
                <a:extLst>
                  <a:ext uri="{0D108BD9-81ED-4DB2-BD59-A6C34878D82A}">
                    <a16:rowId xmlns:a16="http://schemas.microsoft.com/office/drawing/2014/main" val="1648675708"/>
                  </a:ext>
                </a:extLst>
              </a:tr>
              <a:tr h="482254">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accessControlList</a:t>
                      </a:r>
                      <a:endParaRPr lang="en-US" sz="1600" dirty="0"/>
                    </a:p>
                  </a:txBody>
                  <a:tcPr/>
                </a:tc>
                <a:tc>
                  <a:txBody>
                    <a:bodyPr/>
                    <a:lstStyle/>
                    <a:p>
                      <a:pPr algn="l" fontAlgn="b"/>
                      <a:r>
                        <a:rPr lang="en-US" sz="1600" b="0" i="0" kern="1200" dirty="0">
                          <a:solidFill>
                            <a:schemeClr val="dk1"/>
                          </a:solidFill>
                          <a:effectLst/>
                          <a:latin typeface="+mn-lt"/>
                          <a:ea typeface="+mn-ea"/>
                          <a:cs typeface="+mn-cs"/>
                        </a:rPr>
                        <a:t>Indicates a reference to an accessControlLists resource that defines the ACLs in and out of the IP configuration.</a:t>
                      </a:r>
                    </a:p>
                  </a:txBody>
                  <a:tcPr/>
                </a:tc>
                <a:extLst>
                  <a:ext uri="{0D108BD9-81ED-4DB2-BD59-A6C34878D82A}">
                    <a16:rowId xmlns:a16="http://schemas.microsoft.com/office/drawing/2014/main" val="1706313942"/>
                  </a:ext>
                </a:extLst>
              </a:tr>
              <a:tr h="450028">
                <a:tc>
                  <a:txBody>
                    <a:bodyPr/>
                    <a:lstStyle/>
                    <a:p>
                      <a:pPr algn="l" fontAlgn="b"/>
                      <a:r>
                        <a:rPr lang="en-US" sz="1600" b="0" i="0" kern="1200" dirty="0">
                          <a:solidFill>
                            <a:schemeClr val="dk1"/>
                          </a:solidFill>
                          <a:effectLst/>
                          <a:latin typeface="+mn-lt"/>
                          <a:ea typeface="+mn-ea"/>
                          <a:cs typeface="+mn-cs"/>
                        </a:rPr>
                        <a:t>isPrimary</a:t>
                      </a:r>
                    </a:p>
                  </a:txBody>
                  <a:tcPr/>
                </a:tc>
                <a:tc>
                  <a:txBody>
                    <a:bodyPr/>
                    <a:lstStyle/>
                    <a:p>
                      <a:pPr algn="l" fontAlgn="b"/>
                      <a:r>
                        <a:rPr lang="en-US" sz="1600" b="0" i="0" kern="1200" dirty="0">
                          <a:solidFill>
                            <a:schemeClr val="dk1"/>
                          </a:solidFill>
                          <a:effectLst/>
                          <a:latin typeface="+mn-lt"/>
                          <a:ea typeface="+mn-ea"/>
                          <a:cs typeface="+mn-cs"/>
                        </a:rPr>
                        <a:t>Indicates the primary IP address when a network interface has more than one IP configuration.</a:t>
                      </a:r>
                    </a:p>
                  </a:txBody>
                  <a:tcPr/>
                </a:tc>
                <a:extLst>
                  <a:ext uri="{0D108BD9-81ED-4DB2-BD59-A6C34878D82A}">
                    <a16:rowId xmlns:a16="http://schemas.microsoft.com/office/drawing/2014/main" val="1650632055"/>
                  </a:ext>
                </a:extLst>
              </a:tr>
              <a:tr h="659395">
                <a:tc>
                  <a:txBody>
                    <a:bodyPr/>
                    <a:lstStyle/>
                    <a:p>
                      <a:pPr algn="l" fontAlgn="b"/>
                      <a:r>
                        <a:rPr lang="en-US" sz="1600" b="0" i="0" kern="1200" dirty="0">
                          <a:solidFill>
                            <a:schemeClr val="dk1"/>
                          </a:solidFill>
                          <a:effectLst/>
                          <a:latin typeface="+mn-lt"/>
                          <a:ea typeface="+mn-ea"/>
                          <a:cs typeface="+mn-cs"/>
                        </a:rPr>
                        <a:t>loadBalancerBackendAddressPool</a:t>
                      </a:r>
                    </a:p>
                  </a:txBody>
                  <a:tcPr/>
                </a:tc>
                <a:tc>
                  <a:txBody>
                    <a:bodyPr/>
                    <a:lstStyle/>
                    <a:p>
                      <a:pPr algn="l" fontAlgn="b"/>
                      <a:r>
                        <a:rPr lang="en-US" sz="1600" b="0" i="0" kern="1200" dirty="0">
                          <a:solidFill>
                            <a:schemeClr val="dk1"/>
                          </a:solidFill>
                          <a:effectLst/>
                          <a:latin typeface="+mn-lt"/>
                          <a:ea typeface="+mn-ea"/>
                          <a:cs typeface="+mn-cs"/>
                        </a:rPr>
                        <a:t>Reference to backendAddressPools child resource of the loadBalancers resource.</a:t>
                      </a:r>
                    </a:p>
                  </a:txBody>
                  <a:tcPr/>
                </a:tc>
                <a:extLst>
                  <a:ext uri="{0D108BD9-81ED-4DB2-BD59-A6C34878D82A}">
                    <a16:rowId xmlns:a16="http://schemas.microsoft.com/office/drawing/2014/main" val="4257874874"/>
                  </a:ext>
                </a:extLst>
              </a:tr>
              <a:tr h="572298">
                <a:tc>
                  <a:txBody>
                    <a:bodyPr/>
                    <a:lstStyle/>
                    <a:p>
                      <a:pPr algn="l" fontAlgn="b"/>
                      <a:r>
                        <a:rPr lang="en-US" sz="1600" b="0" i="0" kern="1200" dirty="0">
                          <a:solidFill>
                            <a:schemeClr val="dk1"/>
                          </a:solidFill>
                          <a:effectLst/>
                          <a:latin typeface="+mn-lt"/>
                          <a:ea typeface="+mn-ea"/>
                          <a:cs typeface="+mn-cs"/>
                        </a:rPr>
                        <a:t>loadBalancerInboundNatRules</a:t>
                      </a:r>
                    </a:p>
                  </a:txBody>
                  <a:tcPr/>
                </a:tc>
                <a:tc>
                  <a:txBody>
                    <a:bodyPr/>
                    <a:lstStyle/>
                    <a:p>
                      <a:pPr algn="l" fontAlgn="b"/>
                      <a:r>
                        <a:rPr lang="en-US" sz="1600" b="0" i="0" kern="1200" dirty="0">
                          <a:solidFill>
                            <a:schemeClr val="dk1"/>
                          </a:solidFill>
                          <a:effectLst/>
                          <a:latin typeface="+mn-lt"/>
                          <a:ea typeface="+mn-ea"/>
                          <a:cs typeface="+mn-cs"/>
                        </a:rPr>
                        <a:t>Reference to inboundNatRules child resource of the loadBalancers resource.</a:t>
                      </a:r>
                    </a:p>
                  </a:txBody>
                  <a:tcPr/>
                </a:tc>
                <a:extLst>
                  <a:ext uri="{0D108BD9-81ED-4DB2-BD59-A6C34878D82A}">
                    <a16:rowId xmlns:a16="http://schemas.microsoft.com/office/drawing/2014/main" val="3916133400"/>
                  </a:ext>
                </a:extLst>
              </a:tr>
              <a:tr h="482254">
                <a:tc>
                  <a:txBody>
                    <a:bodyPr/>
                    <a:lstStyle/>
                    <a:p>
                      <a:pPr algn="l" fontAlgn="b"/>
                      <a:r>
                        <a:rPr lang="en-US" sz="1600" b="0" i="0" kern="1200" dirty="0">
                          <a:solidFill>
                            <a:schemeClr val="dk1"/>
                          </a:solidFill>
                          <a:effectLst/>
                          <a:latin typeface="+mn-lt"/>
                          <a:ea typeface="+mn-ea"/>
                          <a:cs typeface="+mn-cs"/>
                        </a:rPr>
                        <a:t>privateIPAddress</a:t>
                      </a:r>
                    </a:p>
                  </a:txBody>
                  <a:tcPr/>
                </a:tc>
                <a:tc>
                  <a:txBody>
                    <a:bodyPr/>
                    <a:lstStyle/>
                    <a:p>
                      <a:pPr algn="l" fontAlgn="b"/>
                      <a:r>
                        <a:rPr lang="en-US" sz="1600" b="0" i="0" kern="1200" dirty="0">
                          <a:solidFill>
                            <a:schemeClr val="dk1"/>
                          </a:solidFill>
                          <a:effectLst/>
                          <a:latin typeface="+mn-lt"/>
                          <a:ea typeface="+mn-ea"/>
                          <a:cs typeface="+mn-cs"/>
                        </a:rPr>
                        <a:t>Indicates the private IP address of the IP configuration.</a:t>
                      </a:r>
                    </a:p>
                  </a:txBody>
                  <a:tcPr/>
                </a:tc>
                <a:extLst>
                  <a:ext uri="{0D108BD9-81ED-4DB2-BD59-A6C34878D82A}">
                    <a16:rowId xmlns:a16="http://schemas.microsoft.com/office/drawing/2014/main" val="2249527295"/>
                  </a:ext>
                </a:extLst>
              </a:tr>
              <a:tr h="688295">
                <a:tc>
                  <a:txBody>
                    <a:bodyPr/>
                    <a:lstStyle/>
                    <a:p>
                      <a:pPr algn="l" fontAlgn="b"/>
                      <a:r>
                        <a:rPr lang="en-US" sz="1600" b="0" i="0" kern="1200" dirty="0">
                          <a:solidFill>
                            <a:schemeClr val="dk1"/>
                          </a:solidFill>
                          <a:effectLst/>
                          <a:latin typeface="+mn-lt"/>
                          <a:ea typeface="+mn-ea"/>
                          <a:cs typeface="+mn-cs"/>
                        </a:rPr>
                        <a:t>privateIPAllocationMethod</a:t>
                      </a:r>
                    </a:p>
                    <a:p>
                      <a:pPr marL="0" marR="0" lvl="0" indent="0" algn="l" defTabSz="932742" rtl="0" eaLnBrk="1" fontAlgn="b" latinLnBrk="0" hangingPunct="1">
                        <a:lnSpc>
                          <a:spcPct val="100000"/>
                        </a:lnSpc>
                        <a:spcBef>
                          <a:spcPts val="0"/>
                        </a:spcBef>
                        <a:spcAft>
                          <a:spcPts val="0"/>
                        </a:spcAft>
                        <a:buClrTx/>
                        <a:buSzTx/>
                        <a:buFontTx/>
                        <a:buNone/>
                        <a:tabLst/>
                        <a:defRPr/>
                      </a:pPr>
                      <a:endParaRPr lang="en-US" sz="1600" b="0" i="0" kern="1200" dirty="0">
                        <a:solidFill>
                          <a:schemeClr val="dk1"/>
                        </a:solidFill>
                        <a:effectLst/>
                        <a:latin typeface="+mn-lt"/>
                        <a:ea typeface="+mn-ea"/>
                        <a:cs typeface="+mn-cs"/>
                      </a:endParaRPr>
                    </a:p>
                  </a:txBody>
                  <a:tcPr/>
                </a:tc>
                <a:tc>
                  <a:txBody>
                    <a:bodyPr/>
                    <a:lstStyle/>
                    <a:p>
                      <a:pPr algn="l" fontAlgn="b"/>
                      <a:r>
                        <a:rPr lang="en-US" sz="1600" b="0" i="0" kern="1200" dirty="0">
                          <a:solidFill>
                            <a:schemeClr val="dk1"/>
                          </a:solidFill>
                          <a:effectLst/>
                          <a:latin typeface="+mn-lt"/>
                          <a:ea typeface="+mn-ea"/>
                          <a:cs typeface="+mn-cs"/>
                        </a:rPr>
                        <a:t>IP allocation method. Possible values are: Static, Dynamic, and Unmanged.</a:t>
                      </a:r>
                    </a:p>
                  </a:txBody>
                  <a:tcPr/>
                </a:tc>
                <a:extLst>
                  <a:ext uri="{0D108BD9-81ED-4DB2-BD59-A6C34878D82A}">
                    <a16:rowId xmlns:a16="http://schemas.microsoft.com/office/drawing/2014/main" val="3361942313"/>
                  </a:ext>
                </a:extLst>
              </a:tr>
              <a:tr h="482254">
                <a:tc>
                  <a:txBody>
                    <a:bodyPr/>
                    <a:lstStyle/>
                    <a:p>
                      <a:pPr algn="l" fontAlgn="b"/>
                      <a:r>
                        <a:rPr lang="en-US" sz="1600" b="0" i="0" kern="1200" dirty="0">
                          <a:solidFill>
                            <a:schemeClr val="dk1"/>
                          </a:solidFill>
                          <a:effectLst/>
                          <a:latin typeface="+mn-lt"/>
                          <a:ea typeface="+mn-ea"/>
                          <a:cs typeface="+mn-cs"/>
                        </a:rPr>
                        <a:t>publicIPAddress</a:t>
                      </a:r>
                    </a:p>
                  </a:txBody>
                  <a:tcPr/>
                </a:tc>
                <a:tc>
                  <a:txBody>
                    <a:bodyPr/>
                    <a:lstStyle/>
                    <a:p>
                      <a:pPr algn="l" fontAlgn="b"/>
                      <a:r>
                        <a:rPr lang="en-US" sz="1600" b="0" i="0" kern="1200" dirty="0">
                          <a:solidFill>
                            <a:schemeClr val="dk1"/>
                          </a:solidFill>
                          <a:effectLst/>
                          <a:latin typeface="+mn-lt"/>
                          <a:ea typeface="+mn-ea"/>
                          <a:cs typeface="+mn-cs"/>
                        </a:rPr>
                        <a:t>Indicates the public IP address of the IP configuration.</a:t>
                      </a:r>
                    </a:p>
                  </a:txBody>
                  <a:tcPr/>
                </a:tc>
                <a:extLst>
                  <a:ext uri="{0D108BD9-81ED-4DB2-BD59-A6C34878D82A}">
                    <a16:rowId xmlns:a16="http://schemas.microsoft.com/office/drawing/2014/main" val="2105273760"/>
                  </a:ext>
                </a:extLst>
              </a:tr>
              <a:tr h="482254">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serviceInsertion</a:t>
                      </a:r>
                    </a:p>
                  </a:txBody>
                  <a:tcPr/>
                </a:tc>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Indicates a reference to a serviceInsertions resource that defines the service insertion in and out of the IP configuration.</a:t>
                      </a:r>
                    </a:p>
                  </a:txBody>
                  <a:tcPr/>
                </a:tc>
                <a:extLst>
                  <a:ext uri="{0D108BD9-81ED-4DB2-BD59-A6C34878D82A}">
                    <a16:rowId xmlns:a16="http://schemas.microsoft.com/office/drawing/2014/main" val="1289108429"/>
                  </a:ext>
                </a:extLst>
              </a:tr>
              <a:tr h="482254">
                <a:tc>
                  <a:txBody>
                    <a:bodyPr/>
                    <a:lstStyle/>
                    <a:p>
                      <a:pPr algn="l" fontAlgn="b"/>
                      <a:r>
                        <a:rPr lang="en-US" sz="1600" b="0" i="0" kern="1200" dirty="0">
                          <a:solidFill>
                            <a:schemeClr val="dk1"/>
                          </a:solidFill>
                          <a:effectLst/>
                          <a:latin typeface="+mn-lt"/>
                          <a:ea typeface="+mn-ea"/>
                          <a:cs typeface="+mn-cs"/>
                        </a:rPr>
                        <a:t>subnet</a:t>
                      </a:r>
                    </a:p>
                  </a:txBody>
                  <a:tcPr/>
                </a:tc>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Indicates a reference to the subnets resource that the IP configuration is connected to.</a:t>
                      </a:r>
                    </a:p>
                  </a:txBody>
                  <a:tcPr/>
                </a:tc>
                <a:extLst>
                  <a:ext uri="{0D108BD9-81ED-4DB2-BD59-A6C34878D82A}">
                    <a16:rowId xmlns:a16="http://schemas.microsoft.com/office/drawing/2014/main" val="4184156188"/>
                  </a:ext>
                </a:extLst>
              </a:tr>
            </a:tbl>
          </a:graphicData>
        </a:graphic>
      </p:graphicFrame>
    </p:spTree>
    <p:extLst>
      <p:ext uri="{BB962C8B-B14F-4D97-AF65-F5344CB8AC3E}">
        <p14:creationId xmlns:p14="http://schemas.microsoft.com/office/powerpoint/2010/main" val="36699523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CF9BF-0DD1-CA70-7E23-29842F9FEBA9}"/>
              </a:ext>
            </a:extLst>
          </p:cNvPr>
          <p:cNvSpPr>
            <a:spLocks noGrp="1"/>
          </p:cNvSpPr>
          <p:nvPr>
            <p:ph type="title"/>
          </p:nvPr>
        </p:nvSpPr>
        <p:spPr>
          <a:xfrm>
            <a:off x="1050879" y="609600"/>
            <a:ext cx="5562706" cy="1426234"/>
          </a:xfrm>
        </p:spPr>
        <p:txBody>
          <a:bodyPr>
            <a:normAutofit/>
          </a:bodyPr>
          <a:lstStyle/>
          <a:p>
            <a:r>
              <a:rPr lang="en-US" dirty="0"/>
              <a:t>Lab	</a:t>
            </a:r>
          </a:p>
        </p:txBody>
      </p:sp>
      <p:sp>
        <p:nvSpPr>
          <p:cNvPr id="3" name="Content Placeholder 2">
            <a:extLst>
              <a:ext uri="{FF2B5EF4-FFF2-40B4-BE49-F238E27FC236}">
                <a16:creationId xmlns:a16="http://schemas.microsoft.com/office/drawing/2014/main" id="{7E60F16A-CDD1-4284-8AA4-5C08C92BD4C0}"/>
              </a:ext>
            </a:extLst>
          </p:cNvPr>
          <p:cNvSpPr>
            <a:spLocks noGrp="1"/>
          </p:cNvSpPr>
          <p:nvPr>
            <p:ph idx="1"/>
          </p:nvPr>
        </p:nvSpPr>
        <p:spPr>
          <a:xfrm>
            <a:off x="1050879" y="2357567"/>
            <a:ext cx="5216426" cy="3896810"/>
          </a:xfrm>
        </p:spPr>
        <p:txBody>
          <a:bodyPr vert="horz" wrap="square" lIns="0" tIns="0" rIns="0" bIns="0" rtlCol="0" anchor="t">
            <a:normAutofit/>
          </a:bodyPr>
          <a:lstStyle/>
          <a:p>
            <a:pPr marL="457200" indent="-457200">
              <a:buFont typeface="+mj-lt"/>
              <a:buAutoNum type="arabicPeriod"/>
            </a:pPr>
            <a:r>
              <a:rPr lang="en-US" sz="2400" dirty="0"/>
              <a:t>Create a virtual network and subnets.</a:t>
            </a:r>
          </a:p>
          <a:p>
            <a:pPr marL="457200" indent="-457200">
              <a:buFont typeface="+mj-lt"/>
              <a:buAutoNum type="arabicPeriod"/>
            </a:pPr>
            <a:r>
              <a:rPr lang="en-US" sz="2400" dirty="0"/>
              <a:t>Create a VM.</a:t>
            </a:r>
          </a:p>
          <a:p>
            <a:pPr marL="457200" indent="-457200">
              <a:buAutoNum type="arabicPeriod"/>
            </a:pPr>
            <a:r>
              <a:rPr lang="en-US" sz="2400" dirty="0">
                <a:cs typeface="Segoe UI"/>
              </a:rPr>
              <a:t>Examine the </a:t>
            </a:r>
            <a:r>
              <a:rPr lang="en-US" sz="2400" dirty="0" err="1">
                <a:cs typeface="Segoe UI"/>
              </a:rPr>
              <a:t>Vswitch</a:t>
            </a:r>
            <a:r>
              <a:rPr lang="en-US" sz="2400" dirty="0">
                <a:cs typeface="Segoe UI"/>
              </a:rPr>
              <a:t> service and </a:t>
            </a:r>
            <a:r>
              <a:rPr lang="en-US" sz="2400" dirty="0" err="1">
                <a:cs typeface="Segoe UI"/>
              </a:rPr>
              <a:t>NCHostAgent</a:t>
            </a:r>
            <a:r>
              <a:rPr lang="en-US" sz="2400" dirty="0">
                <a:cs typeface="Segoe UI"/>
              </a:rPr>
              <a:t>.</a:t>
            </a:r>
            <a:endParaRPr lang="en-US" sz="2400" dirty="0" err="1">
              <a:cs typeface="Segoe UI"/>
            </a:endParaRPr>
          </a:p>
          <a:p>
            <a:pPr marL="457200" indent="-457200">
              <a:buFont typeface="+mj-lt"/>
              <a:buAutoNum type="arabicPeriod"/>
            </a:pPr>
            <a:r>
              <a:rPr lang="en-US" sz="2400" dirty="0"/>
              <a:t>View virtual network, subnet, and network interfaces in Network Controller.</a:t>
            </a:r>
          </a:p>
          <a:p>
            <a:pPr marL="457200" indent="-457200">
              <a:buFont typeface="+mj-lt"/>
              <a:buAutoNum type="arabicPeriod"/>
            </a:pPr>
            <a:r>
              <a:rPr lang="en-US" sz="2400" dirty="0"/>
              <a:t>View the data plane configuration.</a:t>
            </a:r>
          </a:p>
          <a:p>
            <a:pPr marL="0" indent="0">
              <a:buNone/>
            </a:pPr>
            <a:endParaRPr lang="en-US" dirty="0"/>
          </a:p>
        </p:txBody>
      </p:sp>
      <p:pic>
        <p:nvPicPr>
          <p:cNvPr id="9" name="Graphic 8" descr="Gears">
            <a:extLst>
              <a:ext uri="{FF2B5EF4-FFF2-40B4-BE49-F238E27FC236}">
                <a16:creationId xmlns:a16="http://schemas.microsoft.com/office/drawing/2014/main" id="{611F04DD-935E-76C9-E04C-A74CBE2FB6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53784" y="1460843"/>
            <a:ext cx="3951737" cy="3951737"/>
          </a:xfrm>
          <a:prstGeom prst="rect">
            <a:avLst/>
          </a:prstGeom>
        </p:spPr>
      </p:pic>
    </p:spTree>
    <p:extLst>
      <p:ext uri="{BB962C8B-B14F-4D97-AF65-F5344CB8AC3E}">
        <p14:creationId xmlns:p14="http://schemas.microsoft.com/office/powerpoint/2010/main" val="2831440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05C1-B22E-1951-1992-61824746D4E0}"/>
              </a:ext>
            </a:extLst>
          </p:cNvPr>
          <p:cNvSpPr>
            <a:spLocks noGrp="1"/>
          </p:cNvSpPr>
          <p:nvPr>
            <p:ph type="title"/>
          </p:nvPr>
        </p:nvSpPr>
        <p:spPr/>
        <p:txBody>
          <a:bodyPr/>
          <a:lstStyle/>
          <a:p>
            <a:r>
              <a:rPr lang="en-US" dirty="0">
                <a:cs typeface="Segoe UI"/>
              </a:rPr>
              <a:t>Knowledge check – Virtual networks</a:t>
            </a:r>
            <a:endParaRPr lang="en-US" dirty="0"/>
          </a:p>
        </p:txBody>
      </p:sp>
      <p:sp>
        <p:nvSpPr>
          <p:cNvPr id="3" name="Content Placeholder 2">
            <a:extLst>
              <a:ext uri="{FF2B5EF4-FFF2-40B4-BE49-F238E27FC236}">
                <a16:creationId xmlns:a16="http://schemas.microsoft.com/office/drawing/2014/main" id="{D2202D92-066E-1E5B-0DE5-4F41D27DA976}"/>
              </a:ext>
            </a:extLst>
          </p:cNvPr>
          <p:cNvSpPr>
            <a:spLocks noGrp="1"/>
          </p:cNvSpPr>
          <p:nvPr>
            <p:ph idx="1"/>
          </p:nvPr>
        </p:nvSpPr>
        <p:spPr>
          <a:xfrm>
            <a:off x="584200" y="1435503"/>
            <a:ext cx="11018520" cy="2499146"/>
          </a:xfrm>
        </p:spPr>
        <p:txBody>
          <a:bodyPr vert="horz" wrap="square" lIns="0" tIns="0" rIns="0" bIns="0" rtlCol="0" anchor="t">
            <a:spAutoFit/>
          </a:bodyPr>
          <a:lstStyle/>
          <a:p>
            <a:pPr marL="514350" indent="-514350">
              <a:buAutoNum type="arabicPeriod"/>
            </a:pPr>
            <a:r>
              <a:rPr lang="en-US" dirty="0">
                <a:cs typeface="Segoe UI"/>
              </a:rPr>
              <a:t>How should you design virtual networks within your environment?​</a:t>
            </a:r>
          </a:p>
          <a:p>
            <a:pPr marL="514350" indent="-514350">
              <a:buAutoNum type="arabicPeriod"/>
            </a:pPr>
            <a:endParaRPr lang="en-US" dirty="0">
              <a:cs typeface="Segoe UI"/>
            </a:endParaRPr>
          </a:p>
          <a:p>
            <a:pPr marL="514350" indent="-514350">
              <a:buAutoNum type="arabicPeriod"/>
            </a:pPr>
            <a:r>
              <a:rPr lang="en-US" dirty="0">
                <a:cs typeface="Segoe UI"/>
              </a:rPr>
              <a:t>What settings does the NetworkInterface contain?​</a:t>
            </a:r>
          </a:p>
          <a:p>
            <a:pPr marL="514350" indent="-514350">
              <a:buAutoNum type="arabicPeriod"/>
            </a:pPr>
            <a:endParaRPr lang="en-US" dirty="0">
              <a:cs typeface="Segoe UI"/>
            </a:endParaRPr>
          </a:p>
          <a:p>
            <a:pPr marL="514350" indent="-514350">
              <a:buAutoNum type="arabicPeriod"/>
            </a:pPr>
            <a:r>
              <a:rPr lang="en-US" dirty="0">
                <a:cs typeface="Segoe UI"/>
              </a:rPr>
              <a:t>What settings does the IPConfiguration contain?</a:t>
            </a:r>
            <a:endParaRPr lang="en-US" dirty="0"/>
          </a:p>
        </p:txBody>
      </p:sp>
    </p:spTree>
    <p:extLst>
      <p:ext uri="{BB962C8B-B14F-4D97-AF65-F5344CB8AC3E}">
        <p14:creationId xmlns:p14="http://schemas.microsoft.com/office/powerpoint/2010/main" val="7271309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a:xfrm>
            <a:off x="588263" y="2676970"/>
            <a:ext cx="11110930" cy="1504060"/>
          </a:xfrm>
        </p:spPr>
        <p:txBody>
          <a:bodyPr vert="horz" wrap="square" lIns="91440" tIns="45720" rIns="91440" bIns="45720" rtlCol="0" anchor="t">
            <a:normAutofit/>
          </a:bodyPr>
          <a:lstStyle/>
          <a:p>
            <a:pPr>
              <a:lnSpc>
                <a:spcPct val="90000"/>
              </a:lnSpc>
              <a:spcAft>
                <a:spcPts val="600"/>
              </a:spcAft>
            </a:pPr>
            <a:r>
              <a:rPr lang="en-US" sz="4000" dirty="0"/>
              <a:t>Understand Internal DNS (iDNS)</a:t>
            </a:r>
          </a:p>
        </p:txBody>
      </p:sp>
    </p:spTree>
    <p:extLst>
      <p:ext uri="{BB962C8B-B14F-4D97-AF65-F5344CB8AC3E}">
        <p14:creationId xmlns:p14="http://schemas.microsoft.com/office/powerpoint/2010/main" val="238514515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Overview of iDNS</a:t>
            </a:r>
          </a:p>
        </p:txBody>
      </p:sp>
      <p:sp>
        <p:nvSpPr>
          <p:cNvPr id="5" name="Text Placeholder 4"/>
          <p:cNvSpPr>
            <a:spLocks noGrp="1"/>
          </p:cNvSpPr>
          <p:nvPr>
            <p:ph idx="1"/>
          </p:nvPr>
        </p:nvSpPr>
        <p:spPr>
          <a:xfrm>
            <a:off x="584200" y="1435503"/>
            <a:ext cx="6558472" cy="4580736"/>
          </a:xfrm>
        </p:spPr>
        <p:txBody>
          <a:bodyPr>
            <a:normAutofit/>
          </a:bodyPr>
          <a:lstStyle/>
          <a:p>
            <a:r>
              <a:rPr lang="en-US" sz="2000" dirty="0"/>
              <a:t>Enables CSP or enterprise to provide DNS services to hosted workloads and applications.</a:t>
            </a:r>
          </a:p>
          <a:p>
            <a:r>
              <a:rPr lang="en-US" sz="2000" dirty="0"/>
              <a:t>Provides shared DNS services for tenant workloads.</a:t>
            </a:r>
          </a:p>
          <a:p>
            <a:r>
              <a:rPr lang="en-US" sz="2000" dirty="0"/>
              <a:t>Authoritative DNS service for name resolution and DNS registration within the tenant's name space.</a:t>
            </a:r>
          </a:p>
          <a:p>
            <a:r>
              <a:rPr lang="en-US" sz="2000" dirty="0"/>
              <a:t>Recursive DNS service for resolution of internet names from tenant VMs.</a:t>
            </a:r>
          </a:p>
          <a:p>
            <a:r>
              <a:rPr lang="en-US" sz="2000" dirty="0"/>
              <a:t>A cost-effective DNS solution - tenants don’t need to deploy their own DNS infrastructure.</a:t>
            </a:r>
          </a:p>
          <a:p>
            <a:pPr marL="0" indent="0">
              <a:buNone/>
            </a:pPr>
            <a:endParaRPr lang="en-US" sz="2000" dirty="0"/>
          </a:p>
        </p:txBody>
      </p:sp>
      <p:pic>
        <p:nvPicPr>
          <p:cNvPr id="2" name="Content Placeholder 9">
            <a:extLst>
              <a:ext uri="{FF2B5EF4-FFF2-40B4-BE49-F238E27FC236}">
                <a16:creationId xmlns:a16="http://schemas.microsoft.com/office/drawing/2014/main" id="{D76D620C-BD17-7083-E4B6-51A10FC2AE6A}"/>
              </a:ext>
            </a:extLst>
          </p:cNvPr>
          <p:cNvPicPr>
            <a:picLocks noChangeAspect="1"/>
          </p:cNvPicPr>
          <p:nvPr/>
        </p:nvPicPr>
        <p:blipFill>
          <a:blip r:embed="rId3"/>
          <a:stretch>
            <a:fillRect/>
          </a:stretch>
        </p:blipFill>
        <p:spPr bwMode="auto">
          <a:xfrm>
            <a:off x="7850038" y="457200"/>
            <a:ext cx="3753699" cy="6237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0340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iDNS Network Controller configuration</a:t>
            </a:r>
          </a:p>
        </p:txBody>
      </p:sp>
      <p:sp>
        <p:nvSpPr>
          <p:cNvPr id="5" name="Text Placeholder 4"/>
          <p:cNvSpPr>
            <a:spLocks noGrp="1"/>
          </p:cNvSpPr>
          <p:nvPr>
            <p:ph idx="1"/>
          </p:nvPr>
        </p:nvSpPr>
        <p:spPr>
          <a:xfrm>
            <a:off x="584200" y="1435503"/>
            <a:ext cx="11018520" cy="4580736"/>
          </a:xfrm>
        </p:spPr>
        <p:txBody>
          <a:bodyPr>
            <a:normAutofit/>
          </a:bodyPr>
          <a:lstStyle/>
          <a:p>
            <a:r>
              <a:rPr lang="en-US" sz="2400" dirty="0"/>
              <a:t>NB API endpoint for iDNS server configuration is defined under </a:t>
            </a:r>
            <a:r>
              <a:rPr lang="en-US" sz="2400" b="1" dirty="0"/>
              <a:t>networking/&lt;API Version&gt;/iDNSServer/configuration</a:t>
            </a:r>
            <a:r>
              <a:rPr lang="en-US" sz="2400" dirty="0"/>
              <a:t>.</a:t>
            </a:r>
          </a:p>
          <a:p>
            <a:pPr marL="0" indent="0">
              <a:buNone/>
            </a:pPr>
            <a:endParaRPr lang="en-US" sz="2400" dirty="0"/>
          </a:p>
          <a:p>
            <a:r>
              <a:rPr lang="en-US" sz="2400" dirty="0"/>
              <a:t>Contains connection references to the iDNS servers, zone, and credentials for authentication to iDNS servers.</a:t>
            </a:r>
          </a:p>
          <a:p>
            <a:r>
              <a:rPr lang="en-US" sz="2400" dirty="0"/>
              <a:t>Virtual Switch Manager is responsible for maintaining the DNS records on the iDNS server for the VMs.</a:t>
            </a:r>
          </a:p>
        </p:txBody>
      </p:sp>
    </p:spTree>
    <p:extLst>
      <p:ext uri="{BB962C8B-B14F-4D97-AF65-F5344CB8AC3E}">
        <p14:creationId xmlns:p14="http://schemas.microsoft.com/office/powerpoint/2010/main" val="39578964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iDNS server resource</a:t>
            </a:r>
          </a:p>
        </p:txBody>
      </p:sp>
      <p:sp>
        <p:nvSpPr>
          <p:cNvPr id="5" name="Text Placeholder 4"/>
          <p:cNvSpPr>
            <a:spLocks noGrp="1"/>
          </p:cNvSpPr>
          <p:nvPr>
            <p:ph idx="1"/>
          </p:nvPr>
        </p:nvSpPr>
        <p:spPr>
          <a:xfrm>
            <a:off x="584200" y="1435503"/>
            <a:ext cx="11018520" cy="703848"/>
          </a:xfrm>
        </p:spPr>
        <p:txBody>
          <a:bodyPr>
            <a:normAutofit/>
          </a:bodyPr>
          <a:lstStyle/>
          <a:p>
            <a:pPr marL="0" indent="0">
              <a:buNone/>
            </a:pPr>
            <a:r>
              <a:rPr lang="en-US" dirty="0"/>
              <a:t> </a:t>
            </a:r>
          </a:p>
        </p:txBody>
      </p:sp>
      <p:graphicFrame>
        <p:nvGraphicFramePr>
          <p:cNvPr id="2" name="Table 4">
            <a:extLst>
              <a:ext uri="{FF2B5EF4-FFF2-40B4-BE49-F238E27FC236}">
                <a16:creationId xmlns:a16="http://schemas.microsoft.com/office/drawing/2014/main" id="{FD235658-6C33-1188-7C4D-635DC95333DC}"/>
              </a:ext>
            </a:extLst>
          </p:cNvPr>
          <p:cNvGraphicFramePr>
            <a:graphicFrameLocks noGrp="1"/>
          </p:cNvGraphicFramePr>
          <p:nvPr>
            <p:extLst>
              <p:ext uri="{D42A27DB-BD31-4B8C-83A1-F6EECF244321}">
                <p14:modId xmlns:p14="http://schemas.microsoft.com/office/powerpoint/2010/main" val="184180769"/>
              </p:ext>
            </p:extLst>
          </p:nvPr>
        </p:nvGraphicFramePr>
        <p:xfrm>
          <a:off x="584200" y="1709939"/>
          <a:ext cx="11018520" cy="1816196"/>
        </p:xfrm>
        <a:graphic>
          <a:graphicData uri="http://schemas.openxmlformats.org/drawingml/2006/table">
            <a:tbl>
              <a:tblPr firstRow="1" bandRow="1">
                <a:tableStyleId>{5C22544A-7EE6-4342-B048-85BDC9FD1C3A}</a:tableStyleId>
              </a:tblPr>
              <a:tblGrid>
                <a:gridCol w="3157231">
                  <a:extLst>
                    <a:ext uri="{9D8B030D-6E8A-4147-A177-3AD203B41FA5}">
                      <a16:colId xmlns:a16="http://schemas.microsoft.com/office/drawing/2014/main" val="3368431938"/>
                    </a:ext>
                  </a:extLst>
                </a:gridCol>
                <a:gridCol w="7861289">
                  <a:extLst>
                    <a:ext uri="{9D8B030D-6E8A-4147-A177-3AD203B41FA5}">
                      <a16:colId xmlns:a16="http://schemas.microsoft.com/office/drawing/2014/main" val="4077890762"/>
                    </a:ext>
                  </a:extLst>
                </a:gridCol>
              </a:tblGrid>
              <a:tr h="540577">
                <a:tc>
                  <a:txBody>
                    <a:bodyPr/>
                    <a:lstStyle/>
                    <a:p>
                      <a:r>
                        <a:rPr lang="en-US" sz="1600" dirty="0"/>
                        <a:t>Property</a:t>
                      </a:r>
                    </a:p>
                  </a:txBody>
                  <a:tcPr/>
                </a:tc>
                <a:tc>
                  <a:txBody>
                    <a:bodyPr/>
                    <a:lstStyle/>
                    <a:p>
                      <a:r>
                        <a:rPr lang="en-US" sz="1600" dirty="0"/>
                        <a:t>Description</a:t>
                      </a:r>
                    </a:p>
                  </a:txBody>
                  <a:tcPr/>
                </a:tc>
                <a:extLst>
                  <a:ext uri="{0D108BD9-81ED-4DB2-BD59-A6C34878D82A}">
                    <a16:rowId xmlns:a16="http://schemas.microsoft.com/office/drawing/2014/main" val="1648675708"/>
                  </a:ext>
                </a:extLst>
              </a:tr>
              <a:tr h="48800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Connections</a:t>
                      </a:r>
                      <a:endParaRPr lang="en-US" sz="1600" b="0" i="0" kern="1200" dirty="0">
                        <a:solidFill>
                          <a:schemeClr val="dk1"/>
                        </a:solidFill>
                        <a:effectLst/>
                        <a:latin typeface="+mn-lt"/>
                        <a:ea typeface="+mn-ea"/>
                        <a:cs typeface="+mn-cs"/>
                      </a:endParaRPr>
                    </a:p>
                  </a:txBody>
                  <a:tcPr/>
                </a:tc>
                <a:tc>
                  <a:txBody>
                    <a:bodyPr/>
                    <a:lstStyle/>
                    <a:p>
                      <a:r>
                        <a:rPr lang="en-US" sz="1600" dirty="0"/>
                        <a:t>Indicates a reference to collection of all the connections on the iDNS server of the deployment.</a:t>
                      </a:r>
                    </a:p>
                  </a:txBody>
                  <a:tcPr/>
                </a:tc>
                <a:extLst>
                  <a:ext uri="{0D108BD9-81ED-4DB2-BD59-A6C34878D82A}">
                    <a16:rowId xmlns:a16="http://schemas.microsoft.com/office/drawing/2014/main" val="1706313942"/>
                  </a:ext>
                </a:extLst>
              </a:tr>
              <a:tr h="696499">
                <a:tc>
                  <a:txBody>
                    <a:bodyPr/>
                    <a:lstStyle/>
                    <a:p>
                      <a:pPr algn="l" fontAlgn="b"/>
                      <a:r>
                        <a:rPr lang="en-US" sz="1600" dirty="0"/>
                        <a:t>Zone</a:t>
                      </a:r>
                      <a:endParaRPr lang="en-US" sz="1600" b="0" i="0" kern="1200" dirty="0">
                        <a:solidFill>
                          <a:schemeClr val="dk1"/>
                        </a:solidFill>
                        <a:effectLst/>
                        <a:latin typeface="+mn-lt"/>
                        <a:ea typeface="+mn-ea"/>
                        <a:cs typeface="+mn-cs"/>
                      </a:endParaRPr>
                    </a:p>
                  </a:txBody>
                  <a:tcPr/>
                </a:tc>
                <a:tc>
                  <a:txBody>
                    <a:bodyPr/>
                    <a:lstStyle/>
                    <a:p>
                      <a:r>
                        <a:rPr lang="en-US" sz="1600" dirty="0"/>
                        <a:t>Indicates the DNS zone under which the tenant host DNS resource records as described in </a:t>
                      </a:r>
                      <a:r>
                        <a:rPr lang="en-US" sz="1600" dirty="0">
                          <a:hlinkClick r:id="rId3"/>
                        </a:rPr>
                        <a:t>[RFC1034]</a:t>
                      </a:r>
                      <a:r>
                        <a:rPr lang="en-US" sz="1600" dirty="0"/>
                        <a:t> section 3.6 are stored.</a:t>
                      </a:r>
                    </a:p>
                  </a:txBody>
                  <a:tcPr/>
                </a:tc>
                <a:extLst>
                  <a:ext uri="{0D108BD9-81ED-4DB2-BD59-A6C34878D82A}">
                    <a16:rowId xmlns:a16="http://schemas.microsoft.com/office/drawing/2014/main" val="1650632055"/>
                  </a:ext>
                </a:extLst>
              </a:tr>
            </a:tbl>
          </a:graphicData>
        </a:graphic>
      </p:graphicFrame>
    </p:spTree>
    <p:extLst>
      <p:ext uri="{BB962C8B-B14F-4D97-AF65-F5344CB8AC3E}">
        <p14:creationId xmlns:p14="http://schemas.microsoft.com/office/powerpoint/2010/main" val="641031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9616D-D7D3-AAF7-0257-D9910438CF0A}"/>
              </a:ext>
            </a:extLst>
          </p:cNvPr>
          <p:cNvSpPr>
            <a:spLocks noGrp="1"/>
          </p:cNvSpPr>
          <p:nvPr>
            <p:ph type="title"/>
          </p:nvPr>
        </p:nvSpPr>
        <p:spPr/>
        <p:txBody>
          <a:bodyPr/>
          <a:lstStyle/>
          <a:p>
            <a:r>
              <a:rPr lang="en-US" dirty="0"/>
              <a:t>Learning objectives</a:t>
            </a:r>
          </a:p>
        </p:txBody>
      </p:sp>
      <p:sp>
        <p:nvSpPr>
          <p:cNvPr id="7" name="TextBox 6">
            <a:extLst>
              <a:ext uri="{FF2B5EF4-FFF2-40B4-BE49-F238E27FC236}">
                <a16:creationId xmlns:a16="http://schemas.microsoft.com/office/drawing/2014/main" id="{F4A3DC4C-D886-911D-5C86-80B7CC9C2B91}"/>
              </a:ext>
            </a:extLst>
          </p:cNvPr>
          <p:cNvSpPr txBox="1"/>
          <p:nvPr/>
        </p:nvSpPr>
        <p:spPr>
          <a:xfrm>
            <a:off x="584200" y="1128045"/>
            <a:ext cx="8913264" cy="677108"/>
          </a:xfrm>
          <a:prstGeom prst="rect">
            <a:avLst/>
          </a:prstGeom>
          <a:noFill/>
        </p:spPr>
        <p:txBody>
          <a:bodyPr wrap="square" lIns="0" tIns="0" rIns="0" bIns="0" rtlCol="0">
            <a:spAutoFit/>
          </a:bodyPr>
          <a:lstStyle/>
          <a:p>
            <a:r>
              <a:rPr lang="en-US" sz="2400" dirty="0">
                <a:ea typeface="Batang"/>
              </a:rPr>
              <a:t>By the end of this module, you will be able to:</a:t>
            </a:r>
            <a:endParaRPr lang="en-US" sz="2400" dirty="0"/>
          </a:p>
          <a:p>
            <a:pPr algn="l"/>
            <a:endParaRPr lang="en-US" sz="2000" dirty="0"/>
          </a:p>
        </p:txBody>
      </p:sp>
      <mc:AlternateContent xmlns:mc="http://schemas.openxmlformats.org/markup-compatibility/2006">
        <mc:Choice xmlns:psuz="http://schemas.microsoft.com/office/powerpoint/2016/summaryzoom" Requires="psuz">
          <p:graphicFrame>
            <p:nvGraphicFramePr>
              <p:cNvPr id="3" name="Summary Zoom 2">
                <a:extLst>
                  <a:ext uri="{FF2B5EF4-FFF2-40B4-BE49-F238E27FC236}">
                    <a16:creationId xmlns:a16="http://schemas.microsoft.com/office/drawing/2014/main" id="{327504F6-13E6-B43A-C0F2-E7C42B7A8081}"/>
                  </a:ext>
                </a:extLst>
              </p:cNvPr>
              <p:cNvGraphicFramePr>
                <a:graphicFrameLocks noChangeAspect="1"/>
              </p:cNvGraphicFramePr>
              <p:nvPr>
                <p:extLst>
                  <p:ext uri="{D42A27DB-BD31-4B8C-83A1-F6EECF244321}">
                    <p14:modId xmlns:p14="http://schemas.microsoft.com/office/powerpoint/2010/main" val="1227263319"/>
                  </p:ext>
                </p:extLst>
              </p:nvPr>
            </p:nvGraphicFramePr>
            <p:xfrm>
              <a:off x="584518" y="1402731"/>
              <a:ext cx="11018838" cy="4747215"/>
            </p:xfrm>
            <a:graphic>
              <a:graphicData uri="http://schemas.microsoft.com/office/powerpoint/2016/summaryzoom">
                <psuz:summaryZm>
                  <psuz:summaryZmObj sectionId="{88631449-D759-4FDE-93C3-D7CAE1467AB8}">
                    <psuz:zmPr id="{EC507130-A54F-463C-A09B-F885FDF59BDA}" transitionDur="1000">
                      <p166:blipFill xmlns:p166="http://schemas.microsoft.com/office/powerpoint/2016/6/main">
                        <a:blip r:embed="rId3"/>
                        <a:stretch>
                          <a:fillRect/>
                        </a:stretch>
                      </p166:blipFill>
                      <p166:spPr xmlns:p166="http://schemas.microsoft.com/office/powerpoint/2016/6/main">
                        <a:xfrm>
                          <a:off x="426981" y="452198"/>
                          <a:ext cx="3305651" cy="1859429"/>
                        </a:xfrm>
                        <a:prstGeom prst="rect">
                          <a:avLst/>
                        </a:prstGeom>
                        <a:ln w="3175">
                          <a:solidFill>
                            <a:prstClr val="ltGray"/>
                          </a:solidFill>
                        </a:ln>
                      </p166:spPr>
                    </psuz:zmPr>
                  </psuz:summaryZmObj>
                  <psuz:summaryZmObj sectionId="{16BB9FC7-FEA4-41D3-B4B3-83B52790C65D}">
                    <psuz:zmPr id="{2AAD1667-CDCF-4EAD-8632-6443A572D8A3}" transitionDur="1000">
                      <p166:blipFill xmlns:p166="http://schemas.microsoft.com/office/powerpoint/2016/6/main">
                        <a:blip r:embed="rId4"/>
                        <a:stretch>
                          <a:fillRect/>
                        </a:stretch>
                      </p166:blipFill>
                      <p166:spPr xmlns:p166="http://schemas.microsoft.com/office/powerpoint/2016/6/main">
                        <a:xfrm>
                          <a:off x="3856594" y="452198"/>
                          <a:ext cx="3305651" cy="1859429"/>
                        </a:xfrm>
                        <a:prstGeom prst="rect">
                          <a:avLst/>
                        </a:prstGeom>
                        <a:ln w="3175">
                          <a:solidFill>
                            <a:prstClr val="ltGray"/>
                          </a:solidFill>
                        </a:ln>
                      </p166:spPr>
                    </psuz:zmPr>
                  </psuz:summaryZmObj>
                  <psuz:summaryZmObj sectionId="{6CD85EAB-9481-4513-A3E3-9033A741A04E}">
                    <psuz:zmPr id="{791C1D86-FC9F-4F3C-99C6-AF06B493D309}" transitionDur="1000">
                      <p166:blipFill xmlns:p166="http://schemas.microsoft.com/office/powerpoint/2016/6/main">
                        <a:blip r:embed="rId5"/>
                        <a:stretch>
                          <a:fillRect/>
                        </a:stretch>
                      </p166:blipFill>
                      <p166:spPr xmlns:p166="http://schemas.microsoft.com/office/powerpoint/2016/6/main">
                        <a:xfrm>
                          <a:off x="7286207" y="452198"/>
                          <a:ext cx="3305651" cy="1859429"/>
                        </a:xfrm>
                        <a:prstGeom prst="rect">
                          <a:avLst/>
                        </a:prstGeom>
                        <a:ln w="3175">
                          <a:solidFill>
                            <a:prstClr val="ltGray"/>
                          </a:solidFill>
                        </a:ln>
                      </p166:spPr>
                    </psuz:zmPr>
                  </psuz:summaryZmObj>
                  <psuz:summaryZmObj sectionId="{105E3DBB-39E1-4806-99C8-DF9AE0A3A986}">
                    <psuz:zmPr id="{A6019D39-CF86-4780-AB1D-2466F7969165}" transitionDur="1000">
                      <p166:blipFill xmlns:p166="http://schemas.microsoft.com/office/powerpoint/2016/6/main">
                        <a:blip r:embed="rId6"/>
                        <a:stretch>
                          <a:fillRect/>
                        </a:stretch>
                      </p166:blipFill>
                      <p166:spPr xmlns:p166="http://schemas.microsoft.com/office/powerpoint/2016/6/main">
                        <a:xfrm>
                          <a:off x="426981" y="2435589"/>
                          <a:ext cx="3305651" cy="1859429"/>
                        </a:xfrm>
                        <a:prstGeom prst="rect">
                          <a:avLst/>
                        </a:prstGeom>
                        <a:ln w="3175">
                          <a:solidFill>
                            <a:prstClr val="ltGray"/>
                          </a:solidFill>
                        </a:ln>
                      </p166:spPr>
                    </psuz:zmPr>
                  </psuz:summaryZmObj>
                  <psuz:summaryZmObj sectionId="{D6DA1EDC-2CD2-4F96-91BB-4F9E904054B1}">
                    <psuz:zmPr id="{49DAECBF-F254-410F-9504-2302B6D933EC}" transitionDur="1000">
                      <p166:blipFill xmlns:p166="http://schemas.microsoft.com/office/powerpoint/2016/6/main">
                        <a:blip r:embed="rId7"/>
                        <a:stretch>
                          <a:fillRect/>
                        </a:stretch>
                      </p166:blipFill>
                      <p166:spPr xmlns:p166="http://schemas.microsoft.com/office/powerpoint/2016/6/main">
                        <a:xfrm>
                          <a:off x="3856594" y="2435589"/>
                          <a:ext cx="3305651" cy="1859429"/>
                        </a:xfrm>
                        <a:prstGeom prst="rect">
                          <a:avLst/>
                        </a:prstGeom>
                        <a:ln w="3175">
                          <a:solidFill>
                            <a:prstClr val="ltGray"/>
                          </a:solidFill>
                        </a:ln>
                      </p166:spPr>
                    </psuz:zmPr>
                  </psuz:summaryZmObj>
                  <psuz:summaryZmObj sectionId="{EC7CE5A4-6091-4CD8-A3C7-2EC7759B1A98}">
                    <psuz:zmPr id="{2EC45CCB-BE8A-4687-8842-4540F8DFF3D7}" transitionDur="1000">
                      <p166:blipFill xmlns:p166="http://schemas.microsoft.com/office/powerpoint/2016/6/main">
                        <a:blip r:embed="rId8"/>
                        <a:stretch>
                          <a:fillRect/>
                        </a:stretch>
                      </p166:blipFill>
                      <p166:spPr xmlns:p166="http://schemas.microsoft.com/office/powerpoint/2016/6/main">
                        <a:xfrm>
                          <a:off x="7286207" y="2435589"/>
                          <a:ext cx="3305651" cy="1859429"/>
                        </a:xfrm>
                        <a:prstGeom prst="rect">
                          <a:avLst/>
                        </a:prstGeom>
                        <a:ln w="3175">
                          <a:solidFill>
                            <a:prstClr val="ltGray"/>
                          </a:solidFill>
                        </a:ln>
                      </p166:spPr>
                    </psuz:zmPr>
                  </psuz:summaryZmObj>
                  <psuz:gridLayout/>
                </psuz:summaryZm>
              </a:graphicData>
            </a:graphic>
          </p:graphicFrame>
        </mc:Choice>
        <mc:Fallback>
          <p:grpSp>
            <p:nvGrpSpPr>
              <p:cNvPr id="3" name="Summary Zoom 2">
                <a:extLst>
                  <a:ext uri="{FF2B5EF4-FFF2-40B4-BE49-F238E27FC236}">
                    <a16:creationId xmlns:a16="http://schemas.microsoft.com/office/drawing/2014/main" id="{327504F6-13E6-B43A-C0F2-E7C42B7A8081}"/>
                  </a:ext>
                </a:extLst>
              </p:cNvPr>
              <p:cNvGrpSpPr>
                <a:grpSpLocks noGrp="1" noUngrp="1" noRot="1" noChangeAspect="1" noMove="1" noResize="1"/>
              </p:cNvGrpSpPr>
              <p:nvPr/>
            </p:nvGrpSpPr>
            <p:grpSpPr>
              <a:xfrm>
                <a:off x="584518" y="1402731"/>
                <a:ext cx="11018838" cy="4747215"/>
                <a:chOff x="584518" y="1402731"/>
                <a:chExt cx="11018838" cy="4747215"/>
              </a:xfrm>
            </p:grpSpPr>
            <p:pic>
              <p:nvPicPr>
                <p:cNvPr id="4" name="Picture 4">
                  <a:hlinkClick r:id="rId9"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1011499" y="1854929"/>
                  <a:ext cx="3305651" cy="1859429"/>
                </a:xfrm>
                <a:prstGeom prst="rect">
                  <a:avLst/>
                </a:prstGeom>
                <a:ln w="3175">
                  <a:solidFill>
                    <a:prstClr val="ltGray"/>
                  </a:solidFill>
                </a:ln>
              </p:spPr>
            </p:pic>
            <p:pic>
              <p:nvPicPr>
                <p:cNvPr id="5" name="Picture 5">
                  <a:hlinkClick r:id="rId10"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4441112" y="1854929"/>
                  <a:ext cx="3305651" cy="1859429"/>
                </a:xfrm>
                <a:prstGeom prst="rect">
                  <a:avLst/>
                </a:prstGeom>
                <a:ln w="3175">
                  <a:solidFill>
                    <a:prstClr val="ltGray"/>
                  </a:solidFill>
                </a:ln>
              </p:spPr>
            </p:pic>
            <p:pic>
              <p:nvPicPr>
                <p:cNvPr id="6" name="Picture 6">
                  <a:hlinkClick r:id="rId11"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7870725" y="1854929"/>
                  <a:ext cx="3305651" cy="1859429"/>
                </a:xfrm>
                <a:prstGeom prst="rect">
                  <a:avLst/>
                </a:prstGeom>
                <a:ln w="3175">
                  <a:solidFill>
                    <a:prstClr val="ltGray"/>
                  </a:solidFill>
                </a:ln>
              </p:spPr>
            </p:pic>
            <p:pic>
              <p:nvPicPr>
                <p:cNvPr id="8" name="Picture 8">
                  <a:hlinkClick r:id="rId12"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1011499" y="3838320"/>
                  <a:ext cx="3305651" cy="1859429"/>
                </a:xfrm>
                <a:prstGeom prst="rect">
                  <a:avLst/>
                </a:prstGeom>
                <a:ln w="3175">
                  <a:solidFill>
                    <a:prstClr val="ltGray"/>
                  </a:solidFill>
                </a:ln>
              </p:spPr>
            </p:pic>
            <p:pic>
              <p:nvPicPr>
                <p:cNvPr id="9" name="Picture 9">
                  <a:hlinkClick r:id="rId13"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4441112" y="3838320"/>
                  <a:ext cx="3305651" cy="1859429"/>
                </a:xfrm>
                <a:prstGeom prst="rect">
                  <a:avLst/>
                </a:prstGeom>
                <a:ln w="3175">
                  <a:solidFill>
                    <a:prstClr val="ltGray"/>
                  </a:solidFill>
                </a:ln>
              </p:spPr>
            </p:pic>
            <p:pic>
              <p:nvPicPr>
                <p:cNvPr id="10" name="Picture 10">
                  <a:hlinkClick r:id="rId14"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870725" y="3838320"/>
                  <a:ext cx="3305651" cy="1859429"/>
                </a:xfrm>
                <a:prstGeom prst="rect">
                  <a:avLst/>
                </a:prstGeom>
                <a:ln w="3175">
                  <a:solidFill>
                    <a:prstClr val="ltGray"/>
                  </a:solidFill>
                </a:ln>
              </p:spPr>
            </p:pic>
          </p:grpSp>
        </mc:Fallback>
      </mc:AlternateContent>
    </p:spTree>
    <p:extLst>
      <p:ext uri="{BB962C8B-B14F-4D97-AF65-F5344CB8AC3E}">
        <p14:creationId xmlns:p14="http://schemas.microsoft.com/office/powerpoint/2010/main" val="24647110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iDNS servers</a:t>
            </a:r>
          </a:p>
        </p:txBody>
      </p:sp>
      <p:sp>
        <p:nvSpPr>
          <p:cNvPr id="5" name="Text Placeholder 4"/>
          <p:cNvSpPr>
            <a:spLocks noGrp="1"/>
          </p:cNvSpPr>
          <p:nvPr>
            <p:ph idx="1"/>
          </p:nvPr>
        </p:nvSpPr>
        <p:spPr>
          <a:xfrm>
            <a:off x="584200" y="1190445"/>
            <a:ext cx="11018520" cy="1966823"/>
          </a:xfrm>
        </p:spPr>
        <p:txBody>
          <a:bodyPr>
            <a:normAutofit/>
          </a:bodyPr>
          <a:lstStyle/>
          <a:p>
            <a:r>
              <a:rPr lang="en-US" sz="1800" dirty="0"/>
              <a:t>Includes a set of DNS servers that host tenant-specific data.</a:t>
            </a:r>
          </a:p>
          <a:p>
            <a:r>
              <a:rPr lang="en-US" sz="1800" dirty="0"/>
              <a:t>Requires Active Directory integrated DNS to provide high availability.</a:t>
            </a:r>
          </a:p>
          <a:p>
            <a:r>
              <a:rPr lang="en-US" sz="1800" dirty="0"/>
              <a:t>iDNS servers are authoritative servers for their internal DNS zones.</a:t>
            </a:r>
          </a:p>
          <a:p>
            <a:r>
              <a:rPr lang="en-US" sz="1800" dirty="0"/>
              <a:t>All the host names for VMs on virtual networks are stored as DNS Resource Records under the same zone.</a:t>
            </a:r>
          </a:p>
          <a:p>
            <a:r>
              <a:rPr lang="en-US" sz="1800" dirty="0"/>
              <a:t>Tenant VM FQDN consist of the computer name and the DNS suffix string for the virtual network in GUID format.</a:t>
            </a:r>
          </a:p>
        </p:txBody>
      </p:sp>
      <p:pic>
        <p:nvPicPr>
          <p:cNvPr id="2" name="Picture 1">
            <a:extLst>
              <a:ext uri="{FF2B5EF4-FFF2-40B4-BE49-F238E27FC236}">
                <a16:creationId xmlns:a16="http://schemas.microsoft.com/office/drawing/2014/main" id="{490DE26B-B216-7C60-10B8-707BF087FD9B}"/>
              </a:ext>
            </a:extLst>
          </p:cNvPr>
          <p:cNvPicPr>
            <a:picLocks noChangeAspect="1"/>
          </p:cNvPicPr>
          <p:nvPr/>
        </p:nvPicPr>
        <p:blipFill>
          <a:blip r:embed="rId3"/>
          <a:stretch>
            <a:fillRect/>
          </a:stretch>
        </p:blipFill>
        <p:spPr>
          <a:xfrm>
            <a:off x="584199" y="3157268"/>
            <a:ext cx="10785415" cy="3481480"/>
          </a:xfrm>
          <a:prstGeom prst="rect">
            <a:avLst/>
          </a:prstGeom>
        </p:spPr>
      </p:pic>
    </p:spTree>
    <p:extLst>
      <p:ext uri="{BB962C8B-B14F-4D97-AF65-F5344CB8AC3E}">
        <p14:creationId xmlns:p14="http://schemas.microsoft.com/office/powerpoint/2010/main" val="1843956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iDNS proxy</a:t>
            </a:r>
          </a:p>
        </p:txBody>
      </p:sp>
      <p:sp>
        <p:nvSpPr>
          <p:cNvPr id="5" name="Text Placeholder 4"/>
          <p:cNvSpPr>
            <a:spLocks noGrp="1"/>
          </p:cNvSpPr>
          <p:nvPr>
            <p:ph idx="1"/>
          </p:nvPr>
        </p:nvSpPr>
        <p:spPr>
          <a:xfrm>
            <a:off x="584200" y="1435503"/>
            <a:ext cx="11018520" cy="4580736"/>
          </a:xfrm>
        </p:spPr>
        <p:txBody>
          <a:bodyPr>
            <a:normAutofit/>
          </a:bodyPr>
          <a:lstStyle/>
          <a:p>
            <a:r>
              <a:rPr lang="en-US" sz="2400" dirty="0"/>
              <a:t>The iDNS Proxy Service runs under the NCHostAgent on each Hyper-V server in the SDN infrastructure. </a:t>
            </a:r>
          </a:p>
          <a:p>
            <a:r>
              <a:rPr lang="en-US" sz="2400" dirty="0"/>
              <a:t>It's designed to route DNS traffic using the VFPSwitch to and from the tenant virtual networks and the iDNS servers.</a:t>
            </a:r>
          </a:p>
          <a:p>
            <a:r>
              <a:rPr lang="en-US" sz="2400" dirty="0"/>
              <a:t>The iDNS Proxy Service requires registry keys containing the configuration to be stored on each Hyper-V host under the following registry keys:</a:t>
            </a:r>
          </a:p>
          <a:p>
            <a:pPr marL="817245" lvl="2" indent="-342900"/>
            <a:r>
              <a:rPr lang="en-US" sz="2000" dirty="0"/>
              <a:t>HKEY_LOCAL_MACHINE\SYSTEM\CurrentControlSet\Services cHostAgent\Parameters\Plugins\Vnet\InfraServices\DnsProxyService</a:t>
            </a:r>
          </a:p>
          <a:p>
            <a:pPr marL="817245" lvl="2" indent="-342900"/>
            <a:r>
              <a:rPr lang="en-US" sz="2000" dirty="0"/>
              <a:t>HKEY_LOCAL_MACHINE\SYSTEM\CurrentControlSet\Services\DNSProxy\Parameters</a:t>
            </a:r>
          </a:p>
        </p:txBody>
      </p:sp>
    </p:spTree>
    <p:extLst>
      <p:ext uri="{BB962C8B-B14F-4D97-AF65-F5344CB8AC3E}">
        <p14:creationId xmlns:p14="http://schemas.microsoft.com/office/powerpoint/2010/main" val="12841102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Tenant VM configuration</a:t>
            </a:r>
          </a:p>
        </p:txBody>
      </p:sp>
      <p:sp>
        <p:nvSpPr>
          <p:cNvPr id="5" name="Text Placeholder 4"/>
          <p:cNvSpPr>
            <a:spLocks noGrp="1"/>
          </p:cNvSpPr>
          <p:nvPr>
            <p:ph idx="1"/>
          </p:nvPr>
        </p:nvSpPr>
        <p:spPr>
          <a:xfrm>
            <a:off x="584200" y="1435503"/>
            <a:ext cx="11018520" cy="4580736"/>
          </a:xfrm>
        </p:spPr>
        <p:txBody>
          <a:bodyPr>
            <a:normAutofit/>
          </a:bodyPr>
          <a:lstStyle/>
          <a:p>
            <a:r>
              <a:rPr lang="en-US" sz="2400" dirty="0"/>
              <a:t>Tenant VM NIC must use DHCP as it will receive the DNS Server via the DHCP OFFER as part of the DHCP option field.</a:t>
            </a:r>
          </a:p>
          <a:p>
            <a:r>
              <a:rPr lang="en-US" sz="2400" dirty="0"/>
              <a:t>DNS Client Server Address should reflect what has been configured on the underlying host within the registry.</a:t>
            </a:r>
          </a:p>
          <a:p>
            <a:r>
              <a:rPr lang="en-US" sz="2400" dirty="0"/>
              <a:t>DNS Suffix should reflect the </a:t>
            </a:r>
            <a:r>
              <a:rPr lang="en-US" sz="2400" b="1" dirty="0"/>
              <a:t>{VNET-NAME}.ZoneFQDN </a:t>
            </a:r>
            <a:r>
              <a:rPr lang="en-US" sz="2400" dirty="0"/>
              <a:t>that has been configured within </a:t>
            </a:r>
            <a:r>
              <a:rPr lang="en-US" sz="2400" b="1" dirty="0"/>
              <a:t>iDnsServer/Configuration </a:t>
            </a:r>
            <a:r>
              <a:rPr lang="en-US" sz="2400" dirty="0"/>
              <a:t>of Network Controller.</a:t>
            </a:r>
          </a:p>
          <a:p>
            <a:r>
              <a:rPr lang="en-US" sz="2400" dirty="0"/>
              <a:t>If a server is domain-joined, it will automatically append the domain FQDN when doing lookup using NetBIOS name. If non-domain joined, will use the DNS suffix.</a:t>
            </a:r>
          </a:p>
        </p:txBody>
      </p:sp>
    </p:spTree>
    <p:extLst>
      <p:ext uri="{BB962C8B-B14F-4D97-AF65-F5344CB8AC3E}">
        <p14:creationId xmlns:p14="http://schemas.microsoft.com/office/powerpoint/2010/main" val="2532076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iDNS behavior and packet flow</a:t>
            </a:r>
          </a:p>
        </p:txBody>
      </p:sp>
      <p:sp>
        <p:nvSpPr>
          <p:cNvPr id="5" name="Text Placeholder 4"/>
          <p:cNvSpPr>
            <a:spLocks noGrp="1"/>
          </p:cNvSpPr>
          <p:nvPr>
            <p:ph idx="1"/>
          </p:nvPr>
        </p:nvSpPr>
        <p:spPr>
          <a:xfrm>
            <a:off x="584200" y="1011199"/>
            <a:ext cx="11018520" cy="420786"/>
          </a:xfrm>
        </p:spPr>
        <p:txBody>
          <a:bodyPr>
            <a:normAutofit/>
          </a:bodyPr>
          <a:lstStyle/>
          <a:p>
            <a:pPr marL="0" indent="0">
              <a:buNone/>
            </a:pPr>
            <a:r>
              <a:rPr lang="en-US" sz="2400" dirty="0"/>
              <a:t> </a:t>
            </a:r>
          </a:p>
        </p:txBody>
      </p:sp>
      <p:pic>
        <p:nvPicPr>
          <p:cNvPr id="2" name="Content Placeholder 9">
            <a:extLst>
              <a:ext uri="{FF2B5EF4-FFF2-40B4-BE49-F238E27FC236}">
                <a16:creationId xmlns:a16="http://schemas.microsoft.com/office/drawing/2014/main" id="{FE8B8E99-8D9B-493F-48D3-A6A56ADA8189}"/>
              </a:ext>
            </a:extLst>
          </p:cNvPr>
          <p:cNvPicPr>
            <a:picLocks noChangeAspect="1"/>
          </p:cNvPicPr>
          <p:nvPr/>
        </p:nvPicPr>
        <p:blipFill>
          <a:blip r:embed="rId3"/>
          <a:stretch>
            <a:fillRect/>
          </a:stretch>
        </p:blipFill>
        <p:spPr>
          <a:xfrm>
            <a:off x="2224401" y="1011198"/>
            <a:ext cx="7602907" cy="5805714"/>
          </a:xfrm>
          <a:prstGeom prst="rect">
            <a:avLst/>
          </a:prstGeom>
        </p:spPr>
      </p:pic>
    </p:spTree>
    <p:extLst>
      <p:ext uri="{BB962C8B-B14F-4D97-AF65-F5344CB8AC3E}">
        <p14:creationId xmlns:p14="http://schemas.microsoft.com/office/powerpoint/2010/main" val="39960202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CF9BF-0DD1-CA70-7E23-29842F9FEBA9}"/>
              </a:ext>
            </a:extLst>
          </p:cNvPr>
          <p:cNvSpPr>
            <a:spLocks noGrp="1"/>
          </p:cNvSpPr>
          <p:nvPr>
            <p:ph type="title"/>
          </p:nvPr>
        </p:nvSpPr>
        <p:spPr>
          <a:xfrm>
            <a:off x="1050879" y="609600"/>
            <a:ext cx="5562706" cy="1426234"/>
          </a:xfrm>
        </p:spPr>
        <p:txBody>
          <a:bodyPr>
            <a:normAutofit/>
          </a:bodyPr>
          <a:lstStyle/>
          <a:p>
            <a:r>
              <a:rPr lang="en-US" dirty="0"/>
              <a:t>Lab	</a:t>
            </a:r>
          </a:p>
        </p:txBody>
      </p:sp>
      <p:sp>
        <p:nvSpPr>
          <p:cNvPr id="3" name="Content Placeholder 2">
            <a:extLst>
              <a:ext uri="{FF2B5EF4-FFF2-40B4-BE49-F238E27FC236}">
                <a16:creationId xmlns:a16="http://schemas.microsoft.com/office/drawing/2014/main" id="{7E60F16A-CDD1-4284-8AA4-5C08C92BD4C0}"/>
              </a:ext>
            </a:extLst>
          </p:cNvPr>
          <p:cNvSpPr>
            <a:spLocks noGrp="1"/>
          </p:cNvSpPr>
          <p:nvPr>
            <p:ph idx="1"/>
          </p:nvPr>
        </p:nvSpPr>
        <p:spPr>
          <a:xfrm>
            <a:off x="1050878" y="2357567"/>
            <a:ext cx="5562705" cy="3896810"/>
          </a:xfrm>
        </p:spPr>
        <p:txBody>
          <a:bodyPr>
            <a:normAutofit/>
          </a:bodyPr>
          <a:lstStyle/>
          <a:p>
            <a:pPr marL="457200" indent="-457200">
              <a:buFont typeface="+mj-lt"/>
              <a:buAutoNum type="arabicPeriod"/>
            </a:pPr>
            <a:r>
              <a:rPr lang="en-US" dirty="0"/>
              <a:t>Deploy iDNS.</a:t>
            </a:r>
          </a:p>
          <a:p>
            <a:pPr marL="457200" indent="-457200">
              <a:buFont typeface="+mj-lt"/>
              <a:buAutoNum type="arabicPeriod"/>
            </a:pPr>
            <a:r>
              <a:rPr lang="en-US" dirty="0"/>
              <a:t>Examine tenant DNS settings.</a:t>
            </a:r>
          </a:p>
        </p:txBody>
      </p:sp>
      <p:pic>
        <p:nvPicPr>
          <p:cNvPr id="9" name="Graphic 8" descr="Gears">
            <a:extLst>
              <a:ext uri="{FF2B5EF4-FFF2-40B4-BE49-F238E27FC236}">
                <a16:creationId xmlns:a16="http://schemas.microsoft.com/office/drawing/2014/main" id="{611F04DD-935E-76C9-E04C-A74CBE2FB6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53784" y="1460843"/>
            <a:ext cx="3951737" cy="3951737"/>
          </a:xfrm>
          <a:prstGeom prst="rect">
            <a:avLst/>
          </a:prstGeom>
        </p:spPr>
      </p:pic>
    </p:spTree>
    <p:extLst>
      <p:ext uri="{BB962C8B-B14F-4D97-AF65-F5344CB8AC3E}">
        <p14:creationId xmlns:p14="http://schemas.microsoft.com/office/powerpoint/2010/main" val="24863172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05C1-B22E-1951-1992-61824746D4E0}"/>
              </a:ext>
            </a:extLst>
          </p:cNvPr>
          <p:cNvSpPr>
            <a:spLocks noGrp="1"/>
          </p:cNvSpPr>
          <p:nvPr>
            <p:ph type="title"/>
          </p:nvPr>
        </p:nvSpPr>
        <p:spPr/>
        <p:txBody>
          <a:bodyPr/>
          <a:lstStyle/>
          <a:p>
            <a:r>
              <a:rPr lang="en-US" dirty="0">
                <a:cs typeface="Segoe UI"/>
              </a:rPr>
              <a:t>Knowledge check – iDNS</a:t>
            </a:r>
            <a:endParaRPr lang="en-US" dirty="0"/>
          </a:p>
        </p:txBody>
      </p:sp>
      <p:sp>
        <p:nvSpPr>
          <p:cNvPr id="3" name="Content Placeholder 2">
            <a:extLst>
              <a:ext uri="{FF2B5EF4-FFF2-40B4-BE49-F238E27FC236}">
                <a16:creationId xmlns:a16="http://schemas.microsoft.com/office/drawing/2014/main" id="{D2202D92-066E-1E5B-0DE5-4F41D27DA976}"/>
              </a:ext>
            </a:extLst>
          </p:cNvPr>
          <p:cNvSpPr>
            <a:spLocks noGrp="1"/>
          </p:cNvSpPr>
          <p:nvPr>
            <p:ph idx="1"/>
          </p:nvPr>
        </p:nvSpPr>
        <p:spPr>
          <a:xfrm>
            <a:off x="584200" y="1435503"/>
            <a:ext cx="11018520" cy="947952"/>
          </a:xfrm>
        </p:spPr>
        <p:txBody>
          <a:bodyPr vert="horz" wrap="square" lIns="0" tIns="0" rIns="0" bIns="0" rtlCol="0" anchor="t">
            <a:spAutoFit/>
          </a:bodyPr>
          <a:lstStyle/>
          <a:p>
            <a:pPr marL="514350" indent="-514350">
              <a:buAutoNum type="arabicPeriod"/>
            </a:pPr>
            <a:r>
              <a:rPr lang="en-US" dirty="0">
                <a:cs typeface="Segoe UI"/>
              </a:rPr>
              <a:t>What is the purpose of iDNS?</a:t>
            </a:r>
            <a:endParaRPr lang="en-US" dirty="0"/>
          </a:p>
          <a:p>
            <a:pPr marL="514350" indent="-514350">
              <a:buAutoNum type="arabicPeriod"/>
            </a:pPr>
            <a:endParaRPr lang="en-US" dirty="0"/>
          </a:p>
        </p:txBody>
      </p:sp>
    </p:spTree>
    <p:extLst>
      <p:ext uri="{BB962C8B-B14F-4D97-AF65-F5344CB8AC3E}">
        <p14:creationId xmlns:p14="http://schemas.microsoft.com/office/powerpoint/2010/main" val="34860529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a:xfrm>
            <a:off x="588263" y="2676970"/>
            <a:ext cx="11110930" cy="1504060"/>
          </a:xfrm>
        </p:spPr>
        <p:txBody>
          <a:bodyPr vert="horz" wrap="square" lIns="91440" tIns="45720" rIns="91440" bIns="45720" rtlCol="0" anchor="t">
            <a:normAutofit/>
          </a:bodyPr>
          <a:lstStyle/>
          <a:p>
            <a:pPr>
              <a:lnSpc>
                <a:spcPct val="90000"/>
              </a:lnSpc>
              <a:spcAft>
                <a:spcPts val="600"/>
              </a:spcAft>
            </a:pPr>
            <a:r>
              <a:rPr lang="en-US" sz="4000" dirty="0"/>
              <a:t>Understand vNet peering</a:t>
            </a:r>
          </a:p>
        </p:txBody>
      </p:sp>
    </p:spTree>
    <p:extLst>
      <p:ext uri="{BB962C8B-B14F-4D97-AF65-F5344CB8AC3E}">
        <p14:creationId xmlns:p14="http://schemas.microsoft.com/office/powerpoint/2010/main" val="319739165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88B57C-3DBF-24B4-2969-31929D175AB3}"/>
              </a:ext>
            </a:extLst>
          </p:cNvPr>
          <p:cNvSpPr>
            <a:spLocks noGrp="1"/>
          </p:cNvSpPr>
          <p:nvPr>
            <p:ph type="title"/>
          </p:nvPr>
        </p:nvSpPr>
        <p:spPr/>
        <p:txBody>
          <a:bodyPr/>
          <a:lstStyle/>
          <a:p>
            <a:r>
              <a:rPr lang="en-US" dirty="0"/>
              <a:t>Overview of vNet peering</a:t>
            </a:r>
          </a:p>
        </p:txBody>
      </p:sp>
      <p:sp>
        <p:nvSpPr>
          <p:cNvPr id="5" name="Content Placeholder 4">
            <a:extLst>
              <a:ext uri="{FF2B5EF4-FFF2-40B4-BE49-F238E27FC236}">
                <a16:creationId xmlns:a16="http://schemas.microsoft.com/office/drawing/2014/main" id="{28F3F049-5539-2492-C637-B2FDCDFD8D84}"/>
              </a:ext>
            </a:extLst>
          </p:cNvPr>
          <p:cNvSpPr>
            <a:spLocks noGrp="1"/>
          </p:cNvSpPr>
          <p:nvPr>
            <p:ph sz="half" idx="1"/>
          </p:nvPr>
        </p:nvSpPr>
        <p:spPr>
          <a:xfrm>
            <a:off x="588264" y="1362974"/>
            <a:ext cx="4553080" cy="3939540"/>
          </a:xfrm>
        </p:spPr>
        <p:txBody>
          <a:bodyPr/>
          <a:lstStyle/>
          <a:p>
            <a:r>
              <a:rPr lang="en-US" sz="2000" dirty="0"/>
              <a:t>Allows you to connect two virtual networks seamlessly.</a:t>
            </a:r>
          </a:p>
          <a:p>
            <a:r>
              <a:rPr lang="en-US" sz="2000" dirty="0"/>
              <a:t>Traffic between VMs of peered virtual networks are routed through the HNA PA network.</a:t>
            </a:r>
          </a:p>
          <a:p>
            <a:r>
              <a:rPr lang="en-US" sz="2000" dirty="0"/>
              <a:t>Does not require public internet or gateways to route traffic between virtual networks.</a:t>
            </a:r>
          </a:p>
          <a:p>
            <a:r>
              <a:rPr lang="en-US" sz="2000" dirty="0"/>
              <a:t>Low latency, high bandwidth connection between resources.</a:t>
            </a:r>
          </a:p>
          <a:p>
            <a:r>
              <a:rPr lang="en-US" sz="2000" dirty="0"/>
              <a:t>No downtime between resources when creating the peering.</a:t>
            </a:r>
          </a:p>
        </p:txBody>
      </p:sp>
      <p:pic>
        <p:nvPicPr>
          <p:cNvPr id="6" name="Content Placeholder 6">
            <a:extLst>
              <a:ext uri="{FF2B5EF4-FFF2-40B4-BE49-F238E27FC236}">
                <a16:creationId xmlns:a16="http://schemas.microsoft.com/office/drawing/2014/main" id="{4AA3DD55-5310-8478-89B9-00829837C1EF}"/>
              </a:ext>
            </a:extLst>
          </p:cNvPr>
          <p:cNvPicPr>
            <a:picLocks noGrp="1" noChangeAspect="1"/>
          </p:cNvPicPr>
          <p:nvPr>
            <p:ph sz="half" idx="2"/>
          </p:nvPr>
        </p:nvPicPr>
        <p:blipFill>
          <a:blip r:embed="rId3"/>
          <a:stretch>
            <a:fillRect/>
          </a:stretch>
        </p:blipFill>
        <p:spPr>
          <a:xfrm>
            <a:off x="5246526" y="2070340"/>
            <a:ext cx="6561299" cy="3214596"/>
          </a:xfrm>
        </p:spPr>
      </p:pic>
    </p:spTree>
    <p:extLst>
      <p:ext uri="{BB962C8B-B14F-4D97-AF65-F5344CB8AC3E}">
        <p14:creationId xmlns:p14="http://schemas.microsoft.com/office/powerpoint/2010/main" val="19321014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4F64-E4AB-54B2-B003-1DB60FD45684}"/>
              </a:ext>
            </a:extLst>
          </p:cNvPr>
          <p:cNvSpPr>
            <a:spLocks noGrp="1"/>
          </p:cNvSpPr>
          <p:nvPr>
            <p:ph type="title"/>
          </p:nvPr>
        </p:nvSpPr>
        <p:spPr/>
        <p:txBody>
          <a:bodyPr/>
          <a:lstStyle/>
          <a:p>
            <a:r>
              <a:rPr lang="en-US" dirty="0"/>
              <a:t>Constraints</a:t>
            </a:r>
          </a:p>
        </p:txBody>
      </p:sp>
      <p:sp>
        <p:nvSpPr>
          <p:cNvPr id="3" name="Content Placeholder 2">
            <a:extLst>
              <a:ext uri="{FF2B5EF4-FFF2-40B4-BE49-F238E27FC236}">
                <a16:creationId xmlns:a16="http://schemas.microsoft.com/office/drawing/2014/main" id="{BCAB0D93-7F47-3292-58BB-37262DB62BF3}"/>
              </a:ext>
            </a:extLst>
          </p:cNvPr>
          <p:cNvSpPr>
            <a:spLocks noGrp="1"/>
          </p:cNvSpPr>
          <p:nvPr>
            <p:ph idx="1"/>
          </p:nvPr>
        </p:nvSpPr>
        <p:spPr>
          <a:xfrm>
            <a:off x="584200" y="1435503"/>
            <a:ext cx="11018520" cy="4825937"/>
          </a:xfrm>
        </p:spPr>
        <p:txBody>
          <a:bodyPr/>
          <a:lstStyle/>
          <a:p>
            <a:r>
              <a:rPr lang="en-US" sz="2000" dirty="0"/>
              <a:t>Peered virtual networks must not have overlapping address spaces.</a:t>
            </a:r>
          </a:p>
          <a:p>
            <a:pPr marL="0" indent="0">
              <a:buNone/>
            </a:pPr>
            <a:endParaRPr lang="en-US" sz="2000" dirty="0"/>
          </a:p>
          <a:p>
            <a:r>
              <a:rPr lang="en-US" sz="2000" dirty="0"/>
              <a:t>Must be managed by the same Network Controller cluster.</a:t>
            </a:r>
          </a:p>
          <a:p>
            <a:pPr marL="0" indent="0">
              <a:buNone/>
            </a:pPr>
            <a:endParaRPr lang="en-US" sz="2000" dirty="0"/>
          </a:p>
          <a:p>
            <a:r>
              <a:rPr lang="en-US" sz="2000" dirty="0"/>
              <a:t>Once peering is established, you cannot add or delete address ranges within the virtual network address space without first removing the peering. Subnets can be added and removed.</a:t>
            </a:r>
          </a:p>
          <a:p>
            <a:pPr marL="0" indent="0">
              <a:buNone/>
            </a:pPr>
            <a:endParaRPr lang="en-US" sz="2000" dirty="0"/>
          </a:p>
          <a:p>
            <a:r>
              <a:rPr lang="en-US" sz="2000" dirty="0"/>
              <a:t>Peering can only be set between two virtual networks.</a:t>
            </a:r>
          </a:p>
          <a:p>
            <a:pPr marL="0" indent="0">
              <a:buNone/>
            </a:pPr>
            <a:endParaRPr lang="en-US" sz="2000" dirty="0"/>
          </a:p>
          <a:p>
            <a:r>
              <a:rPr lang="en-US" sz="2000" dirty="0"/>
              <a:t>There is no derived transitive relationship between the peered virtual networks.</a:t>
            </a:r>
          </a:p>
          <a:p>
            <a:pPr marL="0" indent="0">
              <a:buNone/>
            </a:pPr>
            <a:endParaRPr lang="en-US" sz="2000" dirty="0"/>
          </a:p>
          <a:p>
            <a:r>
              <a:rPr lang="en-US" sz="2000" dirty="0"/>
              <a:t>Peering is available over version 3 and later versions of the NC REST API.</a:t>
            </a:r>
          </a:p>
          <a:p>
            <a:endParaRPr lang="en-US" dirty="0"/>
          </a:p>
        </p:txBody>
      </p:sp>
    </p:spTree>
    <p:extLst>
      <p:ext uri="{BB962C8B-B14F-4D97-AF65-F5344CB8AC3E}">
        <p14:creationId xmlns:p14="http://schemas.microsoft.com/office/powerpoint/2010/main" val="18616101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4F64-E4AB-54B2-B003-1DB60FD45684}"/>
              </a:ext>
            </a:extLst>
          </p:cNvPr>
          <p:cNvSpPr>
            <a:spLocks noGrp="1"/>
          </p:cNvSpPr>
          <p:nvPr>
            <p:ph type="title"/>
          </p:nvPr>
        </p:nvSpPr>
        <p:spPr/>
        <p:txBody>
          <a:bodyPr/>
          <a:lstStyle/>
          <a:p>
            <a:r>
              <a:rPr lang="en-US" dirty="0"/>
              <a:t>Connectivity</a:t>
            </a:r>
          </a:p>
        </p:txBody>
      </p:sp>
      <p:sp>
        <p:nvSpPr>
          <p:cNvPr id="3" name="Content Placeholder 2">
            <a:extLst>
              <a:ext uri="{FF2B5EF4-FFF2-40B4-BE49-F238E27FC236}">
                <a16:creationId xmlns:a16="http://schemas.microsoft.com/office/drawing/2014/main" id="{BCAB0D93-7F47-3292-58BB-37262DB62BF3}"/>
              </a:ext>
            </a:extLst>
          </p:cNvPr>
          <p:cNvSpPr>
            <a:spLocks noGrp="1"/>
          </p:cNvSpPr>
          <p:nvPr>
            <p:ph idx="1"/>
          </p:nvPr>
        </p:nvSpPr>
        <p:spPr>
          <a:xfrm>
            <a:off x="584200" y="1435503"/>
            <a:ext cx="11018520" cy="3767185"/>
          </a:xfrm>
        </p:spPr>
        <p:txBody>
          <a:bodyPr/>
          <a:lstStyle/>
          <a:p>
            <a:r>
              <a:rPr lang="en-US" sz="2400" dirty="0"/>
              <a:t>Network latency between VMs is the same as latency within a single virtual network.</a:t>
            </a:r>
          </a:p>
          <a:p>
            <a:pPr marL="0" indent="0">
              <a:buNone/>
            </a:pPr>
            <a:endParaRPr lang="en-US" sz="2400" dirty="0"/>
          </a:p>
          <a:p>
            <a:r>
              <a:rPr lang="en-US" sz="2400" dirty="0"/>
              <a:t>Network throughput is based on bandwidth allowed for the VM.</a:t>
            </a:r>
          </a:p>
          <a:p>
            <a:pPr marL="0" indent="0">
              <a:buNone/>
            </a:pPr>
            <a:endParaRPr lang="en-US" sz="2400" dirty="0"/>
          </a:p>
          <a:p>
            <a:r>
              <a:rPr lang="en-US" sz="2400" dirty="0"/>
              <a:t>Traffic between the VMs is routed directly through the backbone infrastructure.</a:t>
            </a:r>
          </a:p>
          <a:p>
            <a:endParaRPr lang="en-US" sz="2400" dirty="0"/>
          </a:p>
          <a:p>
            <a:r>
              <a:rPr lang="en-US" sz="2400" dirty="0"/>
              <a:t>Access Control Lists (ACL) can be applied to block access for subnet ranges or VMs.</a:t>
            </a:r>
          </a:p>
        </p:txBody>
      </p:sp>
    </p:spTree>
    <p:extLst>
      <p:ext uri="{BB962C8B-B14F-4D97-AF65-F5344CB8AC3E}">
        <p14:creationId xmlns:p14="http://schemas.microsoft.com/office/powerpoint/2010/main" val="2789719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a:xfrm>
            <a:off x="588263" y="2676970"/>
            <a:ext cx="11110930" cy="1504060"/>
          </a:xfrm>
        </p:spPr>
        <p:txBody>
          <a:bodyPr vert="horz" wrap="square" lIns="91440" tIns="45720" rIns="91440" bIns="45720" rtlCol="0" anchor="t">
            <a:normAutofit/>
          </a:bodyPr>
          <a:lstStyle/>
          <a:p>
            <a:pPr>
              <a:lnSpc>
                <a:spcPct val="90000"/>
              </a:lnSpc>
              <a:spcAft>
                <a:spcPts val="600"/>
              </a:spcAft>
            </a:pPr>
            <a:r>
              <a:rPr lang="en-US" sz="4000" dirty="0"/>
              <a:t>Understand virtual network architecture</a:t>
            </a:r>
          </a:p>
        </p:txBody>
      </p:sp>
    </p:spTree>
    <p:extLst>
      <p:ext uri="{BB962C8B-B14F-4D97-AF65-F5344CB8AC3E}">
        <p14:creationId xmlns:p14="http://schemas.microsoft.com/office/powerpoint/2010/main" val="150678169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4F64-E4AB-54B2-B003-1DB60FD45684}"/>
              </a:ext>
            </a:extLst>
          </p:cNvPr>
          <p:cNvSpPr>
            <a:spLocks noGrp="1"/>
          </p:cNvSpPr>
          <p:nvPr>
            <p:ph type="title"/>
          </p:nvPr>
        </p:nvSpPr>
        <p:spPr/>
        <p:txBody>
          <a:bodyPr/>
          <a:lstStyle/>
          <a:p>
            <a:r>
              <a:rPr lang="en-US" dirty="0"/>
              <a:t>Service chaining</a:t>
            </a:r>
          </a:p>
        </p:txBody>
      </p:sp>
      <p:sp>
        <p:nvSpPr>
          <p:cNvPr id="3" name="Content Placeholder 2">
            <a:extLst>
              <a:ext uri="{FF2B5EF4-FFF2-40B4-BE49-F238E27FC236}">
                <a16:creationId xmlns:a16="http://schemas.microsoft.com/office/drawing/2014/main" id="{BCAB0D93-7F47-3292-58BB-37262DB62BF3}"/>
              </a:ext>
            </a:extLst>
          </p:cNvPr>
          <p:cNvSpPr>
            <a:spLocks noGrp="1"/>
          </p:cNvSpPr>
          <p:nvPr>
            <p:ph idx="1"/>
          </p:nvPr>
        </p:nvSpPr>
        <p:spPr>
          <a:xfrm>
            <a:off x="584200" y="1435503"/>
            <a:ext cx="4971211" cy="4678204"/>
          </a:xfrm>
        </p:spPr>
        <p:txBody>
          <a:bodyPr/>
          <a:lstStyle/>
          <a:p>
            <a:r>
              <a:rPr lang="en-US" sz="2000" dirty="0"/>
              <a:t>User-defined routes allow you to direct traffic on the subnet to next hop address.</a:t>
            </a:r>
          </a:p>
          <a:p>
            <a:pPr marL="0" indent="0">
              <a:buNone/>
            </a:pPr>
            <a:endParaRPr lang="en-US" sz="2000" dirty="0"/>
          </a:p>
          <a:p>
            <a:r>
              <a:rPr lang="en-US" sz="2000" dirty="0"/>
              <a:t>Enables ability to deploy hub and spoke networks, which is common Azure design pattern.</a:t>
            </a:r>
          </a:p>
          <a:p>
            <a:endParaRPr lang="en-US" sz="2000" dirty="0"/>
          </a:p>
          <a:p>
            <a:r>
              <a:rPr lang="en-US" sz="2000" dirty="0"/>
              <a:t>Spoke virtual networks are used to isolate workloads in their own virtual networks, managed independently of other spokes.</a:t>
            </a:r>
          </a:p>
          <a:p>
            <a:pPr marL="0" indent="0">
              <a:buNone/>
            </a:pPr>
            <a:endParaRPr lang="en-US" sz="2000" dirty="0"/>
          </a:p>
          <a:p>
            <a:r>
              <a:rPr lang="en-US" sz="2000" dirty="0"/>
              <a:t>Hub virtual network is the central point of connectivity between the spokes or on-premises network.</a:t>
            </a:r>
          </a:p>
        </p:txBody>
      </p:sp>
      <p:pic>
        <p:nvPicPr>
          <p:cNvPr id="4" name="Content Placeholder 9">
            <a:extLst>
              <a:ext uri="{FF2B5EF4-FFF2-40B4-BE49-F238E27FC236}">
                <a16:creationId xmlns:a16="http://schemas.microsoft.com/office/drawing/2014/main" id="{799A95DB-6686-0534-E191-EA944C75362C}"/>
              </a:ext>
            </a:extLst>
          </p:cNvPr>
          <p:cNvPicPr>
            <a:picLocks noChangeAspect="1"/>
          </p:cNvPicPr>
          <p:nvPr/>
        </p:nvPicPr>
        <p:blipFill>
          <a:blip r:embed="rId3"/>
          <a:stretch>
            <a:fillRect/>
          </a:stretch>
        </p:blipFill>
        <p:spPr>
          <a:xfrm>
            <a:off x="5845174" y="1966823"/>
            <a:ext cx="6329359" cy="3460656"/>
          </a:xfrm>
          <a:prstGeom prst="rect">
            <a:avLst/>
          </a:prstGeom>
        </p:spPr>
      </p:pic>
    </p:spTree>
    <p:extLst>
      <p:ext uri="{BB962C8B-B14F-4D97-AF65-F5344CB8AC3E}">
        <p14:creationId xmlns:p14="http://schemas.microsoft.com/office/powerpoint/2010/main" val="42744532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4F64-E4AB-54B2-B003-1DB60FD45684}"/>
              </a:ext>
            </a:extLst>
          </p:cNvPr>
          <p:cNvSpPr>
            <a:spLocks noGrp="1"/>
          </p:cNvSpPr>
          <p:nvPr>
            <p:ph type="title"/>
          </p:nvPr>
        </p:nvSpPr>
        <p:spPr/>
        <p:txBody>
          <a:bodyPr/>
          <a:lstStyle/>
          <a:p>
            <a:r>
              <a:rPr lang="en-US" dirty="0"/>
              <a:t>Gateways and on-premises connectivity</a:t>
            </a:r>
          </a:p>
        </p:txBody>
      </p:sp>
      <p:sp>
        <p:nvSpPr>
          <p:cNvPr id="3" name="Content Placeholder 2">
            <a:extLst>
              <a:ext uri="{FF2B5EF4-FFF2-40B4-BE49-F238E27FC236}">
                <a16:creationId xmlns:a16="http://schemas.microsoft.com/office/drawing/2014/main" id="{BCAB0D93-7F47-3292-58BB-37262DB62BF3}"/>
              </a:ext>
            </a:extLst>
          </p:cNvPr>
          <p:cNvSpPr>
            <a:spLocks noGrp="1"/>
          </p:cNvSpPr>
          <p:nvPr>
            <p:ph idx="1"/>
          </p:nvPr>
        </p:nvSpPr>
        <p:spPr>
          <a:xfrm>
            <a:off x="584200" y="1435503"/>
            <a:ext cx="11018520" cy="4505849"/>
          </a:xfrm>
        </p:spPr>
        <p:txBody>
          <a:bodyPr/>
          <a:lstStyle/>
          <a:p>
            <a:r>
              <a:rPr lang="en-US" sz="2400" dirty="0"/>
              <a:t>Each virtual gateway can have its own gateway to connect to on-premises network.</a:t>
            </a:r>
          </a:p>
          <a:p>
            <a:pPr marL="0" indent="0">
              <a:buNone/>
            </a:pPr>
            <a:endParaRPr lang="en-US" sz="2400" dirty="0"/>
          </a:p>
          <a:p>
            <a:r>
              <a:rPr lang="en-US" sz="2400" dirty="0"/>
              <a:t>When you peer virtual networks, you can configure the gateway in peered virtual network as transit by setting </a:t>
            </a:r>
            <a:r>
              <a:rPr lang="en-US" sz="2400" b="1" dirty="0"/>
              <a:t>allowGatewayTransit:$true</a:t>
            </a:r>
            <a:r>
              <a:rPr lang="en-US" sz="2400" dirty="0"/>
              <a:t>.</a:t>
            </a:r>
          </a:p>
          <a:p>
            <a:pPr marL="0" indent="0">
              <a:buNone/>
            </a:pPr>
            <a:endParaRPr lang="en-US" sz="2400" dirty="0"/>
          </a:p>
          <a:p>
            <a:r>
              <a:rPr lang="en-US" sz="2400" dirty="0"/>
              <a:t>useRemoteGateway can only be set if the remote peered virtual network has </a:t>
            </a:r>
            <a:r>
              <a:rPr lang="en-US" sz="2400" b="1" dirty="0"/>
              <a:t>allowGatewayTransit:$true </a:t>
            </a:r>
            <a:r>
              <a:rPr lang="en-US" sz="2400" dirty="0"/>
              <a:t>configured.</a:t>
            </a:r>
          </a:p>
          <a:p>
            <a:pPr marL="0" indent="0">
              <a:buNone/>
            </a:pPr>
            <a:endParaRPr lang="en-US" sz="2400" dirty="0"/>
          </a:p>
          <a:p>
            <a:r>
              <a:rPr lang="en-US" sz="2400" dirty="0"/>
              <a:t>A virtual network can only have one gateway, which can be either local or remote (in the peered virtual network).</a:t>
            </a:r>
          </a:p>
        </p:txBody>
      </p:sp>
    </p:spTree>
    <p:extLst>
      <p:ext uri="{BB962C8B-B14F-4D97-AF65-F5344CB8AC3E}">
        <p14:creationId xmlns:p14="http://schemas.microsoft.com/office/powerpoint/2010/main" val="7714350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4F64-E4AB-54B2-B003-1DB60FD45684}"/>
              </a:ext>
            </a:extLst>
          </p:cNvPr>
          <p:cNvSpPr>
            <a:spLocks noGrp="1"/>
          </p:cNvSpPr>
          <p:nvPr>
            <p:ph type="title"/>
          </p:nvPr>
        </p:nvSpPr>
        <p:spPr/>
        <p:txBody>
          <a:bodyPr/>
          <a:lstStyle/>
          <a:p>
            <a:r>
              <a:rPr lang="en-US" dirty="0"/>
              <a:t>Virtual network peering resource</a:t>
            </a:r>
          </a:p>
        </p:txBody>
      </p:sp>
      <p:sp>
        <p:nvSpPr>
          <p:cNvPr id="3" name="Content Placeholder 2">
            <a:extLst>
              <a:ext uri="{FF2B5EF4-FFF2-40B4-BE49-F238E27FC236}">
                <a16:creationId xmlns:a16="http://schemas.microsoft.com/office/drawing/2014/main" id="{BCAB0D93-7F47-3292-58BB-37262DB62BF3}"/>
              </a:ext>
            </a:extLst>
          </p:cNvPr>
          <p:cNvSpPr>
            <a:spLocks noGrp="1"/>
          </p:cNvSpPr>
          <p:nvPr>
            <p:ph idx="1"/>
          </p:nvPr>
        </p:nvSpPr>
        <p:spPr>
          <a:xfrm>
            <a:off x="584200" y="1312393"/>
            <a:ext cx="11018520" cy="430143"/>
          </a:xfrm>
        </p:spPr>
        <p:txBody>
          <a:bodyPr/>
          <a:lstStyle/>
          <a:p>
            <a:pPr marL="0" indent="0">
              <a:buNone/>
            </a:pPr>
            <a:r>
              <a:rPr lang="en-US" dirty="0"/>
              <a:t> </a:t>
            </a:r>
          </a:p>
        </p:txBody>
      </p:sp>
      <p:graphicFrame>
        <p:nvGraphicFramePr>
          <p:cNvPr id="4" name="Table 4">
            <a:extLst>
              <a:ext uri="{FF2B5EF4-FFF2-40B4-BE49-F238E27FC236}">
                <a16:creationId xmlns:a16="http://schemas.microsoft.com/office/drawing/2014/main" id="{DBCA6759-57F2-A4B4-6ADB-0DBEF73D360F}"/>
              </a:ext>
            </a:extLst>
          </p:cNvPr>
          <p:cNvGraphicFramePr>
            <a:graphicFrameLocks noGrp="1"/>
          </p:cNvGraphicFramePr>
          <p:nvPr>
            <p:extLst>
              <p:ext uri="{D42A27DB-BD31-4B8C-83A1-F6EECF244321}">
                <p14:modId xmlns:p14="http://schemas.microsoft.com/office/powerpoint/2010/main" val="2176785913"/>
              </p:ext>
            </p:extLst>
          </p:nvPr>
        </p:nvGraphicFramePr>
        <p:xfrm>
          <a:off x="584200" y="1347537"/>
          <a:ext cx="11018520" cy="5337588"/>
        </p:xfrm>
        <a:graphic>
          <a:graphicData uri="http://schemas.openxmlformats.org/drawingml/2006/table">
            <a:tbl>
              <a:tblPr firstRow="1" bandRow="1">
                <a:tableStyleId>{5C22544A-7EE6-4342-B048-85BDC9FD1C3A}</a:tableStyleId>
              </a:tblPr>
              <a:tblGrid>
                <a:gridCol w="2728343">
                  <a:extLst>
                    <a:ext uri="{9D8B030D-6E8A-4147-A177-3AD203B41FA5}">
                      <a16:colId xmlns:a16="http://schemas.microsoft.com/office/drawing/2014/main" val="3368431938"/>
                    </a:ext>
                  </a:extLst>
                </a:gridCol>
                <a:gridCol w="8290177">
                  <a:extLst>
                    <a:ext uri="{9D8B030D-6E8A-4147-A177-3AD203B41FA5}">
                      <a16:colId xmlns:a16="http://schemas.microsoft.com/office/drawing/2014/main" val="4077890762"/>
                    </a:ext>
                  </a:extLst>
                </a:gridCol>
              </a:tblGrid>
              <a:tr h="325988">
                <a:tc>
                  <a:txBody>
                    <a:bodyPr/>
                    <a:lstStyle/>
                    <a:p>
                      <a:r>
                        <a:rPr lang="en-US" sz="1600" dirty="0"/>
                        <a:t>Property</a:t>
                      </a:r>
                    </a:p>
                  </a:txBody>
                  <a:tcPr/>
                </a:tc>
                <a:tc>
                  <a:txBody>
                    <a:bodyPr/>
                    <a:lstStyle/>
                    <a:p>
                      <a:r>
                        <a:rPr lang="en-US" sz="1600" dirty="0"/>
                        <a:t>Description</a:t>
                      </a:r>
                    </a:p>
                  </a:txBody>
                  <a:tcPr/>
                </a:tc>
                <a:extLst>
                  <a:ext uri="{0D108BD9-81ED-4DB2-BD59-A6C34878D82A}">
                    <a16:rowId xmlns:a16="http://schemas.microsoft.com/office/drawing/2014/main" val="1648675708"/>
                  </a:ext>
                </a:extLst>
              </a:tr>
              <a:tr h="477903">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peeringState</a:t>
                      </a:r>
                      <a:endParaRPr lang="en-US" sz="1600" b="0" i="0" kern="1200" dirty="0">
                        <a:solidFill>
                          <a:schemeClr val="dk1"/>
                        </a:solidFill>
                        <a:effectLst/>
                        <a:latin typeface="+mn-l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600" dirty="0"/>
                    </a:p>
                  </a:txBody>
                  <a:tcPr/>
                </a:tc>
                <a:tc>
                  <a:txBody>
                    <a:bodyPr/>
                    <a:lstStyle/>
                    <a:p>
                      <a:r>
                        <a:rPr lang="en-US" sz="1600" dirty="0"/>
                        <a:t>Values are Initiated, Connected, Disconnected, or Disconnecting.</a:t>
                      </a:r>
                    </a:p>
                    <a:p>
                      <a:r>
                        <a:rPr lang="en-US" sz="1600" dirty="0"/>
                        <a:t>Initiated - Peering is initiated if the remote virtual network doesn’t have a matching peering.</a:t>
                      </a:r>
                    </a:p>
                    <a:p>
                      <a:r>
                        <a:rPr lang="en-US" sz="1600" dirty="0"/>
                        <a:t>Connected - Two virtual networks have peerings each referencing the other.</a:t>
                      </a:r>
                    </a:p>
                    <a:p>
                      <a:r>
                        <a:rPr lang="en-US" sz="1600" dirty="0"/>
                        <a:t>Disconnected - When remote peering or virtual network is deleted.</a:t>
                      </a:r>
                    </a:p>
                  </a:txBody>
                  <a:tcPr/>
                </a:tc>
                <a:extLst>
                  <a:ext uri="{0D108BD9-81ED-4DB2-BD59-A6C34878D82A}">
                    <a16:rowId xmlns:a16="http://schemas.microsoft.com/office/drawing/2014/main" val="1706313942"/>
                  </a:ext>
                </a:extLst>
              </a:tr>
              <a:tr h="477903">
                <a:tc>
                  <a:txBody>
                    <a:bodyPr/>
                    <a:lstStyle/>
                    <a:p>
                      <a:r>
                        <a:rPr lang="en-US" sz="1600" dirty="0"/>
                        <a:t>remoteVirtualNetwork</a:t>
                      </a:r>
                    </a:p>
                    <a:p>
                      <a:endParaRPr lang="en-US" sz="1600" dirty="0"/>
                    </a:p>
                  </a:txBody>
                  <a:tcPr/>
                </a:tc>
                <a:tc>
                  <a:txBody>
                    <a:bodyPr/>
                    <a:lstStyle/>
                    <a:p>
                      <a:r>
                        <a:rPr lang="en-US" sz="1600" dirty="0"/>
                        <a:t>Indicates a reference to a virtualNetworks resource that defines the other peer. The current virtual network and the specified virtual network are going to be peered.</a:t>
                      </a:r>
                    </a:p>
                  </a:txBody>
                  <a:tcPr/>
                </a:tc>
                <a:extLst>
                  <a:ext uri="{0D108BD9-81ED-4DB2-BD59-A6C34878D82A}">
                    <a16:rowId xmlns:a16="http://schemas.microsoft.com/office/drawing/2014/main" val="1650632055"/>
                  </a:ext>
                </a:extLst>
              </a:tr>
              <a:tr h="653445">
                <a:tc>
                  <a:txBody>
                    <a:bodyPr/>
                    <a:lstStyle/>
                    <a:p>
                      <a:r>
                        <a:rPr lang="en-US" sz="1600" dirty="0"/>
                        <a:t>allowVirtualNetworkAccess</a:t>
                      </a:r>
                    </a:p>
                  </a:txBody>
                  <a:tcPr/>
                </a:tc>
                <a:tc>
                  <a:txBody>
                    <a:bodyPr/>
                    <a:lstStyle/>
                    <a:p>
                      <a:r>
                        <a:rPr lang="en-US" sz="1600" dirty="0"/>
                        <a:t>True or False, default is TRUE.</a:t>
                      </a:r>
                    </a:p>
                    <a:p>
                      <a:r>
                        <a:rPr lang="en-US" sz="1600" dirty="0"/>
                        <a:t>A knob that enables or disables traffic between the peered networks.</a:t>
                      </a:r>
                    </a:p>
                  </a:txBody>
                  <a:tcPr/>
                </a:tc>
                <a:extLst>
                  <a:ext uri="{0D108BD9-81ED-4DB2-BD59-A6C34878D82A}">
                    <a16:rowId xmlns:a16="http://schemas.microsoft.com/office/drawing/2014/main" val="4257874874"/>
                  </a:ext>
                </a:extLst>
              </a:tr>
              <a:tr h="477903">
                <a:tc>
                  <a:txBody>
                    <a:bodyPr/>
                    <a:lstStyle/>
                    <a:p>
                      <a:r>
                        <a:rPr lang="en-US" sz="1600" dirty="0"/>
                        <a:t>allowForwardedTraffic</a:t>
                      </a:r>
                    </a:p>
                  </a:txBody>
                  <a:tcPr/>
                </a:tc>
                <a:tc>
                  <a:txBody>
                    <a:bodyPr/>
                    <a:lstStyle/>
                    <a:p>
                      <a:r>
                        <a:rPr lang="en-US" sz="1600" dirty="0"/>
                        <a:t>True or False, default is FALSE.</a:t>
                      </a:r>
                    </a:p>
                    <a:p>
                      <a:r>
                        <a:rPr lang="en-US" sz="1600" dirty="0"/>
                        <a:t>Whether traffic not originated from the peered virtual networks is accepted or dropped.</a:t>
                      </a:r>
                    </a:p>
                  </a:txBody>
                  <a:tcPr/>
                </a:tc>
                <a:extLst>
                  <a:ext uri="{0D108BD9-81ED-4DB2-BD59-A6C34878D82A}">
                    <a16:rowId xmlns:a16="http://schemas.microsoft.com/office/drawing/2014/main" val="3916133400"/>
                  </a:ext>
                </a:extLst>
              </a:tr>
              <a:tr h="477903">
                <a:tc>
                  <a:txBody>
                    <a:bodyPr/>
                    <a:lstStyle/>
                    <a:p>
                      <a:r>
                        <a:rPr lang="en-US" sz="1600" dirty="0"/>
                        <a:t>allowGatewayTransit</a:t>
                      </a:r>
                    </a:p>
                  </a:txBody>
                  <a:tcPr/>
                </a:tc>
                <a:tc>
                  <a:txBody>
                    <a:bodyPr/>
                    <a:lstStyle/>
                    <a:p>
                      <a:r>
                        <a:rPr lang="en-US" sz="1600" dirty="0"/>
                        <a:t>True or False, default is FALSE.</a:t>
                      </a:r>
                    </a:p>
                    <a:p>
                      <a:r>
                        <a:rPr lang="en-US" sz="1600" dirty="0"/>
                        <a:t>Indicates whether the remote (peered) virtual networks can use gateways configured for this virtual network.</a:t>
                      </a:r>
                    </a:p>
                  </a:txBody>
                  <a:tcPr/>
                </a:tc>
                <a:extLst>
                  <a:ext uri="{0D108BD9-81ED-4DB2-BD59-A6C34878D82A}">
                    <a16:rowId xmlns:a16="http://schemas.microsoft.com/office/drawing/2014/main" val="2249527295"/>
                  </a:ext>
                </a:extLst>
              </a:tr>
              <a:tr h="477903">
                <a:tc>
                  <a:txBody>
                    <a:bodyPr/>
                    <a:lstStyle/>
                    <a:p>
                      <a:r>
                        <a:rPr lang="en-US" sz="1600" dirty="0"/>
                        <a:t>useRemoteGateways</a:t>
                      </a:r>
                    </a:p>
                  </a:txBody>
                  <a:tcPr/>
                </a:tc>
                <a:tc>
                  <a:txBody>
                    <a:bodyPr/>
                    <a:lstStyle/>
                    <a:p>
                      <a:r>
                        <a:rPr lang="en-US" sz="1600" dirty="0"/>
                        <a:t>If virtual networks should use gateways configured for the remote (peered) virtual networks.</a:t>
                      </a:r>
                    </a:p>
                  </a:txBody>
                  <a:tcPr/>
                </a:tc>
                <a:extLst>
                  <a:ext uri="{0D108BD9-81ED-4DB2-BD59-A6C34878D82A}">
                    <a16:rowId xmlns:a16="http://schemas.microsoft.com/office/drawing/2014/main" val="3361942313"/>
                  </a:ext>
                </a:extLst>
              </a:tr>
              <a:tr h="477903">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600" dirty="0"/>
                        <a:t>remoteAddressSpace</a:t>
                      </a:r>
                    </a:p>
                  </a:txBody>
                  <a:tcPr/>
                </a:tc>
                <a:tc>
                  <a:txBody>
                    <a:bodyPr/>
                    <a:lstStyle/>
                    <a:p>
                      <a:r>
                        <a:rPr lang="en-US" sz="1600" dirty="0"/>
                        <a:t>This is the addressSpace property (section </a:t>
                      </a:r>
                      <a:r>
                        <a:rPr lang="en-US" sz="1600" dirty="0">
                          <a:hlinkClick r:id="rId3"/>
                        </a:rPr>
                        <a:t>3.1.5.18</a:t>
                      </a:r>
                      <a:r>
                        <a:rPr lang="en-US" sz="1600" dirty="0"/>
                        <a:t>) of the peered virtual network.</a:t>
                      </a:r>
                    </a:p>
                  </a:txBody>
                  <a:tcPr/>
                </a:tc>
                <a:extLst>
                  <a:ext uri="{0D108BD9-81ED-4DB2-BD59-A6C34878D82A}">
                    <a16:rowId xmlns:a16="http://schemas.microsoft.com/office/drawing/2014/main" val="2105273760"/>
                  </a:ext>
                </a:extLst>
              </a:tr>
            </a:tbl>
          </a:graphicData>
        </a:graphic>
      </p:graphicFrame>
    </p:spTree>
    <p:extLst>
      <p:ext uri="{BB962C8B-B14F-4D97-AF65-F5344CB8AC3E}">
        <p14:creationId xmlns:p14="http://schemas.microsoft.com/office/powerpoint/2010/main" val="12063270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CF9BF-0DD1-CA70-7E23-29842F9FEBA9}"/>
              </a:ext>
            </a:extLst>
          </p:cNvPr>
          <p:cNvSpPr>
            <a:spLocks noGrp="1"/>
          </p:cNvSpPr>
          <p:nvPr>
            <p:ph type="title"/>
          </p:nvPr>
        </p:nvSpPr>
        <p:spPr>
          <a:xfrm>
            <a:off x="1050879" y="609600"/>
            <a:ext cx="5562706" cy="1426234"/>
          </a:xfrm>
        </p:spPr>
        <p:txBody>
          <a:bodyPr>
            <a:normAutofit/>
          </a:bodyPr>
          <a:lstStyle/>
          <a:p>
            <a:r>
              <a:rPr lang="en-US" dirty="0"/>
              <a:t>Lab	</a:t>
            </a:r>
          </a:p>
        </p:txBody>
      </p:sp>
      <p:sp>
        <p:nvSpPr>
          <p:cNvPr id="3" name="Content Placeholder 2">
            <a:extLst>
              <a:ext uri="{FF2B5EF4-FFF2-40B4-BE49-F238E27FC236}">
                <a16:creationId xmlns:a16="http://schemas.microsoft.com/office/drawing/2014/main" id="{7E60F16A-CDD1-4284-8AA4-5C08C92BD4C0}"/>
              </a:ext>
            </a:extLst>
          </p:cNvPr>
          <p:cNvSpPr>
            <a:spLocks noGrp="1"/>
          </p:cNvSpPr>
          <p:nvPr>
            <p:ph idx="1"/>
          </p:nvPr>
        </p:nvSpPr>
        <p:spPr>
          <a:xfrm>
            <a:off x="1050879" y="2357567"/>
            <a:ext cx="5216426" cy="3896810"/>
          </a:xfrm>
        </p:spPr>
        <p:txBody>
          <a:bodyPr>
            <a:normAutofit/>
          </a:bodyPr>
          <a:lstStyle/>
          <a:p>
            <a:pPr marL="457200" indent="-457200">
              <a:buFont typeface="+mj-lt"/>
              <a:buAutoNum type="arabicPeriod"/>
            </a:pPr>
            <a:r>
              <a:rPr lang="en-US" dirty="0"/>
              <a:t>Create vNet peering.</a:t>
            </a:r>
          </a:p>
          <a:p>
            <a:pPr marL="457200" indent="-457200">
              <a:buFont typeface="+mj-lt"/>
              <a:buAutoNum type="arabicPeriod"/>
            </a:pPr>
            <a:r>
              <a:rPr lang="en-US" dirty="0"/>
              <a:t>Collect network traces.</a:t>
            </a:r>
          </a:p>
        </p:txBody>
      </p:sp>
      <p:pic>
        <p:nvPicPr>
          <p:cNvPr id="9" name="Graphic 8" descr="Gears">
            <a:extLst>
              <a:ext uri="{FF2B5EF4-FFF2-40B4-BE49-F238E27FC236}">
                <a16:creationId xmlns:a16="http://schemas.microsoft.com/office/drawing/2014/main" id="{611F04DD-935E-76C9-E04C-A74CBE2FB6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53784" y="1460843"/>
            <a:ext cx="3951737" cy="3951737"/>
          </a:xfrm>
          <a:prstGeom prst="rect">
            <a:avLst/>
          </a:prstGeom>
        </p:spPr>
      </p:pic>
    </p:spTree>
    <p:extLst>
      <p:ext uri="{BB962C8B-B14F-4D97-AF65-F5344CB8AC3E}">
        <p14:creationId xmlns:p14="http://schemas.microsoft.com/office/powerpoint/2010/main" val="30875288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05C1-B22E-1951-1992-61824746D4E0}"/>
              </a:ext>
            </a:extLst>
          </p:cNvPr>
          <p:cNvSpPr>
            <a:spLocks noGrp="1"/>
          </p:cNvSpPr>
          <p:nvPr>
            <p:ph type="title"/>
          </p:nvPr>
        </p:nvSpPr>
        <p:spPr/>
        <p:txBody>
          <a:bodyPr/>
          <a:lstStyle/>
          <a:p>
            <a:r>
              <a:rPr lang="en-US" dirty="0">
                <a:cs typeface="Segoe UI"/>
              </a:rPr>
              <a:t>Knowledge check – vNet peering</a:t>
            </a:r>
            <a:endParaRPr lang="en-US" dirty="0"/>
          </a:p>
        </p:txBody>
      </p:sp>
      <p:sp>
        <p:nvSpPr>
          <p:cNvPr id="3" name="Content Placeholder 2">
            <a:extLst>
              <a:ext uri="{FF2B5EF4-FFF2-40B4-BE49-F238E27FC236}">
                <a16:creationId xmlns:a16="http://schemas.microsoft.com/office/drawing/2014/main" id="{D2202D92-066E-1E5B-0DE5-4F41D27DA976}"/>
              </a:ext>
            </a:extLst>
          </p:cNvPr>
          <p:cNvSpPr>
            <a:spLocks noGrp="1"/>
          </p:cNvSpPr>
          <p:nvPr>
            <p:ph idx="1"/>
          </p:nvPr>
        </p:nvSpPr>
        <p:spPr>
          <a:xfrm>
            <a:off x="569823" y="1435503"/>
            <a:ext cx="11018520" cy="2412968"/>
          </a:xfrm>
        </p:spPr>
        <p:txBody>
          <a:bodyPr vert="horz" wrap="square" lIns="0" tIns="0" rIns="0" bIns="0" rtlCol="0" anchor="t">
            <a:spAutoFit/>
          </a:bodyPr>
          <a:lstStyle/>
          <a:p>
            <a:pPr marL="514350" indent="-514350">
              <a:buAutoNum type="arabicPeriod"/>
            </a:pPr>
            <a:r>
              <a:rPr lang="en-US" dirty="0">
                <a:cs typeface="Segoe UI"/>
              </a:rPr>
              <a:t>Can you modify the virtual network address space if you have virtual network peering established?​</a:t>
            </a:r>
          </a:p>
          <a:p>
            <a:pPr marL="514350" indent="-514350">
              <a:buAutoNum type="arabicPeriod"/>
            </a:pPr>
            <a:endParaRPr lang="en-US" dirty="0">
              <a:cs typeface="Segoe UI"/>
            </a:endParaRPr>
          </a:p>
          <a:p>
            <a:pPr marL="514350" indent="-514350">
              <a:buAutoNum type="arabicPeriod"/>
            </a:pPr>
            <a:r>
              <a:rPr lang="en-US" dirty="0">
                <a:cs typeface="Segoe UI"/>
              </a:rPr>
              <a:t>Can virtual gateways be shared with virtual network peering?</a:t>
            </a:r>
            <a:endParaRPr lang="en-US" dirty="0"/>
          </a:p>
          <a:p>
            <a:pPr marL="514350" indent="-514350">
              <a:buAutoNum type="arabicPeriod"/>
            </a:pPr>
            <a:endParaRPr lang="en-US" dirty="0"/>
          </a:p>
        </p:txBody>
      </p:sp>
    </p:spTree>
    <p:extLst>
      <p:ext uri="{BB962C8B-B14F-4D97-AF65-F5344CB8AC3E}">
        <p14:creationId xmlns:p14="http://schemas.microsoft.com/office/powerpoint/2010/main" val="21948609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a:xfrm>
            <a:off x="588263" y="2676970"/>
            <a:ext cx="11110930" cy="1504060"/>
          </a:xfrm>
        </p:spPr>
        <p:txBody>
          <a:bodyPr vert="horz" wrap="square" lIns="91440" tIns="45720" rIns="91440" bIns="45720" rtlCol="0" anchor="t">
            <a:normAutofit/>
          </a:bodyPr>
          <a:lstStyle/>
          <a:p>
            <a:pPr>
              <a:lnSpc>
                <a:spcPct val="90000"/>
              </a:lnSpc>
              <a:spcAft>
                <a:spcPts val="600"/>
              </a:spcAft>
            </a:pPr>
            <a:r>
              <a:rPr lang="en-US" sz="4000" dirty="0">
                <a:cs typeface="Segoe UI"/>
              </a:rPr>
              <a:t>Understand virtual network routing</a:t>
            </a:r>
            <a:endParaRPr lang="en-US" sz="4000" dirty="0"/>
          </a:p>
        </p:txBody>
      </p:sp>
    </p:spTree>
    <p:extLst>
      <p:ext uri="{BB962C8B-B14F-4D97-AF65-F5344CB8AC3E}">
        <p14:creationId xmlns:p14="http://schemas.microsoft.com/office/powerpoint/2010/main" val="314687677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4A7E30-8D92-48A5-A5FD-F84741BCB988}"/>
              </a:ext>
            </a:extLst>
          </p:cNvPr>
          <p:cNvSpPr>
            <a:spLocks noGrp="1"/>
          </p:cNvSpPr>
          <p:nvPr>
            <p:ph type="title"/>
          </p:nvPr>
        </p:nvSpPr>
        <p:spPr>
          <a:xfrm>
            <a:off x="588263" y="457200"/>
            <a:ext cx="11018520" cy="498598"/>
          </a:xfrm>
        </p:spPr>
        <p:txBody>
          <a:bodyPr/>
          <a:lstStyle/>
          <a:p>
            <a:pPr>
              <a:lnSpc>
                <a:spcPct val="90000"/>
              </a:lnSpc>
              <a:spcAft>
                <a:spcPts val="600"/>
              </a:spcAft>
            </a:pPr>
            <a:r>
              <a:rPr lang="en-US">
                <a:cs typeface="Segoe UI"/>
              </a:rPr>
              <a:t>System Routes</a:t>
            </a:r>
            <a:endParaRPr lang="en-US" sz="3600" dirty="0"/>
          </a:p>
        </p:txBody>
      </p:sp>
      <p:sp>
        <p:nvSpPr>
          <p:cNvPr id="4" name="Text Placeholder 3"/>
          <p:cNvSpPr>
            <a:spLocks noGrp="1"/>
          </p:cNvSpPr>
          <p:nvPr>
            <p:ph idx="1"/>
          </p:nvPr>
        </p:nvSpPr>
        <p:spPr>
          <a:xfrm>
            <a:off x="584200" y="1435503"/>
            <a:ext cx="11018520" cy="2880789"/>
          </a:xfrm>
        </p:spPr>
        <p:txBody>
          <a:bodyPr vert="horz" wrap="square" lIns="0" tIns="0" rIns="0" bIns="0" rtlCol="0" anchor="t">
            <a:spAutoFit/>
          </a:bodyPr>
          <a:lstStyle/>
          <a:p>
            <a:r>
              <a:rPr lang="en-US" sz="2400" dirty="0"/>
              <a:t>Routes are automatically created for each subnet in a virtual network.</a:t>
            </a:r>
          </a:p>
          <a:p>
            <a:pPr marL="0" indent="0">
              <a:buNone/>
            </a:pPr>
            <a:endParaRPr lang="en-US" sz="2400" dirty="0"/>
          </a:p>
          <a:p>
            <a:r>
              <a:rPr lang="en-US" sz="2400" dirty="0">
                <a:cs typeface="Segoe UI"/>
              </a:rPr>
              <a:t>You cannot create or remove system routes; however you can override some system routes with custom routes.</a:t>
            </a:r>
          </a:p>
          <a:p>
            <a:endParaRPr lang="en-US" sz="2400" dirty="0">
              <a:cs typeface="Segoe UI"/>
            </a:endParaRPr>
          </a:p>
          <a:p>
            <a:r>
              <a:rPr lang="en-US" sz="2400" dirty="0">
                <a:cs typeface="Segoe UI"/>
              </a:rPr>
              <a:t>System routes are automatically created, modified or removed when you add services and capabilities.</a:t>
            </a:r>
          </a:p>
        </p:txBody>
      </p:sp>
    </p:spTree>
    <p:extLst>
      <p:ext uri="{BB962C8B-B14F-4D97-AF65-F5344CB8AC3E}">
        <p14:creationId xmlns:p14="http://schemas.microsoft.com/office/powerpoint/2010/main" val="30729672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12445-6787-1FAC-C900-2FC34A2D3D42}"/>
              </a:ext>
            </a:extLst>
          </p:cNvPr>
          <p:cNvSpPr>
            <a:spLocks noGrp="1"/>
          </p:cNvSpPr>
          <p:nvPr>
            <p:ph type="title"/>
          </p:nvPr>
        </p:nvSpPr>
        <p:spPr>
          <a:xfrm>
            <a:off x="588263" y="457200"/>
            <a:ext cx="8760063" cy="553998"/>
          </a:xfrm>
        </p:spPr>
        <p:txBody>
          <a:bodyPr/>
          <a:lstStyle/>
          <a:p>
            <a:r>
              <a:rPr lang="en-US">
                <a:cs typeface="Segoe UI"/>
              </a:rPr>
              <a:t>Default Routes</a:t>
            </a:r>
            <a:endParaRPr lang="en-US"/>
          </a:p>
        </p:txBody>
      </p:sp>
      <p:sp>
        <p:nvSpPr>
          <p:cNvPr id="3" name="Content Placeholder 2">
            <a:extLst>
              <a:ext uri="{FF2B5EF4-FFF2-40B4-BE49-F238E27FC236}">
                <a16:creationId xmlns:a16="http://schemas.microsoft.com/office/drawing/2014/main" id="{DE76E002-726E-0D01-7940-972558DB61FD}"/>
              </a:ext>
            </a:extLst>
          </p:cNvPr>
          <p:cNvSpPr>
            <a:spLocks noGrp="1"/>
          </p:cNvSpPr>
          <p:nvPr>
            <p:ph idx="1"/>
          </p:nvPr>
        </p:nvSpPr>
        <p:spPr>
          <a:xfrm>
            <a:off x="584200" y="1435503"/>
            <a:ext cx="11018520" cy="3791807"/>
          </a:xfrm>
        </p:spPr>
        <p:txBody>
          <a:bodyPr vert="horz" wrap="square" lIns="0" tIns="0" rIns="0" bIns="0" rtlCol="0" anchor="t">
            <a:spAutoFit/>
          </a:bodyPr>
          <a:lstStyle/>
          <a:p>
            <a:r>
              <a:rPr lang="en-US" dirty="0">
                <a:cs typeface="Segoe UI"/>
              </a:rPr>
              <a:t>Each route contains an address prefix and next hop type</a:t>
            </a:r>
            <a:endParaRPr lang="en-US" dirty="0"/>
          </a:p>
          <a:p>
            <a:endParaRPr lang="en-US" dirty="0"/>
          </a:p>
          <a:p>
            <a:r>
              <a:rPr lang="en-US" dirty="0">
                <a:cs typeface="Segoe UI"/>
              </a:rPr>
              <a:t>When traffic leaving a subnet is sent to an IP address within the address prefix route, the route that contains the address is the route used.</a:t>
            </a:r>
          </a:p>
          <a:p>
            <a:endParaRPr lang="en-US" dirty="0"/>
          </a:p>
          <a:p>
            <a:r>
              <a:rPr lang="en-US" dirty="0">
                <a:cs typeface="Segoe UI"/>
              </a:rPr>
              <a:t>Whenever a virtual network is created, the default system routes are automatically created</a:t>
            </a:r>
            <a:endParaRPr lang="en-US" dirty="0"/>
          </a:p>
        </p:txBody>
      </p:sp>
    </p:spTree>
    <p:extLst>
      <p:ext uri="{BB962C8B-B14F-4D97-AF65-F5344CB8AC3E}">
        <p14:creationId xmlns:p14="http://schemas.microsoft.com/office/powerpoint/2010/main" val="21293651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0D0C2-3F50-54F6-526F-ACD5187E29B7}"/>
              </a:ext>
            </a:extLst>
          </p:cNvPr>
          <p:cNvSpPr>
            <a:spLocks noGrp="1"/>
          </p:cNvSpPr>
          <p:nvPr>
            <p:ph type="title"/>
          </p:nvPr>
        </p:nvSpPr>
        <p:spPr>
          <a:xfrm>
            <a:off x="588263" y="457200"/>
            <a:ext cx="8760063" cy="553998"/>
          </a:xfrm>
        </p:spPr>
        <p:txBody>
          <a:bodyPr/>
          <a:lstStyle/>
          <a:p>
            <a:r>
              <a:rPr lang="en-US">
                <a:cs typeface="Segoe UI"/>
              </a:rPr>
              <a:t>Optional default routes</a:t>
            </a:r>
            <a:endParaRPr lang="en-US"/>
          </a:p>
        </p:txBody>
      </p:sp>
      <p:sp>
        <p:nvSpPr>
          <p:cNvPr id="3" name="Content Placeholder 2">
            <a:extLst>
              <a:ext uri="{FF2B5EF4-FFF2-40B4-BE49-F238E27FC236}">
                <a16:creationId xmlns:a16="http://schemas.microsoft.com/office/drawing/2014/main" id="{5A89CC6D-C4D3-76F8-388E-AC44A8112AB2}"/>
              </a:ext>
            </a:extLst>
          </p:cNvPr>
          <p:cNvSpPr>
            <a:spLocks noGrp="1"/>
          </p:cNvSpPr>
          <p:nvPr>
            <p:ph idx="1"/>
          </p:nvPr>
        </p:nvSpPr>
        <p:spPr>
          <a:xfrm>
            <a:off x="584200" y="1435503"/>
            <a:ext cx="11018520" cy="861774"/>
          </a:xfrm>
        </p:spPr>
        <p:txBody>
          <a:bodyPr vert="horz" wrap="square" lIns="0" tIns="0" rIns="0" bIns="0" rtlCol="0" anchor="t">
            <a:spAutoFit/>
          </a:bodyPr>
          <a:lstStyle/>
          <a:p>
            <a:r>
              <a:rPr lang="en-US" dirty="0">
                <a:cs typeface="Segoe UI"/>
              </a:rPr>
              <a:t>More routes are automatically added, but only if you enable the capabilities.</a:t>
            </a:r>
            <a:endParaRPr lang="en-US" dirty="0"/>
          </a:p>
        </p:txBody>
      </p:sp>
      <p:graphicFrame>
        <p:nvGraphicFramePr>
          <p:cNvPr id="4" name="Table 3">
            <a:extLst>
              <a:ext uri="{FF2B5EF4-FFF2-40B4-BE49-F238E27FC236}">
                <a16:creationId xmlns:a16="http://schemas.microsoft.com/office/drawing/2014/main" id="{5269AE11-35CB-D260-8220-434FE09D99BF}"/>
              </a:ext>
            </a:extLst>
          </p:cNvPr>
          <p:cNvGraphicFramePr>
            <a:graphicFrameLocks noGrp="1"/>
          </p:cNvGraphicFramePr>
          <p:nvPr>
            <p:extLst>
              <p:ext uri="{D42A27DB-BD31-4B8C-83A1-F6EECF244321}">
                <p14:modId xmlns:p14="http://schemas.microsoft.com/office/powerpoint/2010/main" val="3403395473"/>
              </p:ext>
            </p:extLst>
          </p:nvPr>
        </p:nvGraphicFramePr>
        <p:xfrm>
          <a:off x="588668" y="2696231"/>
          <a:ext cx="10858804" cy="2743200"/>
        </p:xfrm>
        <a:graphic>
          <a:graphicData uri="http://schemas.openxmlformats.org/drawingml/2006/table">
            <a:tbl>
              <a:tblPr firstRow="1" bandRow="1">
                <a:tableStyleId>{5C22544A-7EE6-4342-B048-85BDC9FD1C3A}</a:tableStyleId>
              </a:tblPr>
              <a:tblGrid>
                <a:gridCol w="2714701">
                  <a:extLst>
                    <a:ext uri="{9D8B030D-6E8A-4147-A177-3AD203B41FA5}">
                      <a16:colId xmlns:a16="http://schemas.microsoft.com/office/drawing/2014/main" val="230489453"/>
                    </a:ext>
                  </a:extLst>
                </a:gridCol>
                <a:gridCol w="2714701">
                  <a:extLst>
                    <a:ext uri="{9D8B030D-6E8A-4147-A177-3AD203B41FA5}">
                      <a16:colId xmlns:a16="http://schemas.microsoft.com/office/drawing/2014/main" val="3987521943"/>
                    </a:ext>
                  </a:extLst>
                </a:gridCol>
                <a:gridCol w="2714701">
                  <a:extLst>
                    <a:ext uri="{9D8B030D-6E8A-4147-A177-3AD203B41FA5}">
                      <a16:colId xmlns:a16="http://schemas.microsoft.com/office/drawing/2014/main" val="867504038"/>
                    </a:ext>
                  </a:extLst>
                </a:gridCol>
                <a:gridCol w="2714701">
                  <a:extLst>
                    <a:ext uri="{9D8B030D-6E8A-4147-A177-3AD203B41FA5}">
                      <a16:colId xmlns:a16="http://schemas.microsoft.com/office/drawing/2014/main" val="2849250291"/>
                    </a:ext>
                  </a:extLst>
                </a:gridCol>
              </a:tblGrid>
              <a:tr h="370840">
                <a:tc>
                  <a:txBody>
                    <a:bodyPr/>
                    <a:lstStyle/>
                    <a:p>
                      <a:r>
                        <a:rPr lang="en-US" dirty="0"/>
                        <a:t>Source</a:t>
                      </a:r>
                    </a:p>
                  </a:txBody>
                  <a:tcPr/>
                </a:tc>
                <a:tc>
                  <a:txBody>
                    <a:bodyPr/>
                    <a:lstStyle/>
                    <a:p>
                      <a:r>
                        <a:rPr lang="en-US" dirty="0"/>
                        <a:t>Address prefixes</a:t>
                      </a:r>
                    </a:p>
                  </a:txBody>
                  <a:tcPr/>
                </a:tc>
                <a:tc>
                  <a:txBody>
                    <a:bodyPr/>
                    <a:lstStyle/>
                    <a:p>
                      <a:r>
                        <a:rPr lang="en-US" dirty="0"/>
                        <a:t>Next hop type</a:t>
                      </a:r>
                    </a:p>
                  </a:txBody>
                  <a:tcPr/>
                </a:tc>
                <a:tc>
                  <a:txBody>
                    <a:bodyPr/>
                    <a:lstStyle/>
                    <a:p>
                      <a:r>
                        <a:rPr lang="en-US" dirty="0"/>
                        <a:t>Subnet within virtual network that route is added to</a:t>
                      </a:r>
                    </a:p>
                  </a:txBody>
                  <a:tcPr/>
                </a:tc>
                <a:extLst>
                  <a:ext uri="{0D108BD9-81ED-4DB2-BD59-A6C34878D82A}">
                    <a16:rowId xmlns:a16="http://schemas.microsoft.com/office/drawing/2014/main" val="911025338"/>
                  </a:ext>
                </a:extLst>
              </a:tr>
              <a:tr h="370840">
                <a:tc>
                  <a:txBody>
                    <a:bodyPr/>
                    <a:lstStyle/>
                    <a:p>
                      <a:r>
                        <a:rPr lang="en-US" dirty="0"/>
                        <a:t>Default</a:t>
                      </a:r>
                    </a:p>
                  </a:txBody>
                  <a:tcPr/>
                </a:tc>
                <a:tc>
                  <a:txBody>
                    <a:bodyPr/>
                    <a:lstStyle/>
                    <a:p>
                      <a:r>
                        <a:rPr lang="en-US" dirty="0"/>
                        <a:t>Unique to the virtual network.</a:t>
                      </a:r>
                    </a:p>
                  </a:txBody>
                  <a:tcPr/>
                </a:tc>
                <a:tc>
                  <a:txBody>
                    <a:bodyPr/>
                    <a:lstStyle/>
                    <a:p>
                      <a:r>
                        <a:rPr lang="en-US" dirty="0"/>
                        <a:t>Virtual Network Peering</a:t>
                      </a:r>
                    </a:p>
                  </a:txBody>
                  <a:tcPr/>
                </a:tc>
                <a:tc>
                  <a:txBody>
                    <a:bodyPr/>
                    <a:lstStyle/>
                    <a:p>
                      <a:r>
                        <a:rPr lang="en-US" dirty="0"/>
                        <a:t>All</a:t>
                      </a:r>
                    </a:p>
                  </a:txBody>
                  <a:tcPr/>
                </a:tc>
                <a:extLst>
                  <a:ext uri="{0D108BD9-81ED-4DB2-BD59-A6C34878D82A}">
                    <a16:rowId xmlns:a16="http://schemas.microsoft.com/office/drawing/2014/main" val="3564352636"/>
                  </a:ext>
                </a:extLst>
              </a:tr>
              <a:tr h="370840">
                <a:tc>
                  <a:txBody>
                    <a:bodyPr/>
                    <a:lstStyle/>
                    <a:p>
                      <a:r>
                        <a:rPr lang="en-US" dirty="0"/>
                        <a:t>Virtual Network Gateway</a:t>
                      </a:r>
                    </a:p>
                  </a:txBody>
                  <a:tcPr/>
                </a:tc>
                <a:tc>
                  <a:txBody>
                    <a:bodyPr/>
                    <a:lstStyle/>
                    <a:p>
                      <a:r>
                        <a:rPr lang="en-US" dirty="0"/>
                        <a:t>Prefixes advertised from remote peer via BGP or configured via static routes.</a:t>
                      </a:r>
                    </a:p>
                  </a:txBody>
                  <a:tcPr/>
                </a:tc>
                <a:tc>
                  <a:txBody>
                    <a:bodyPr/>
                    <a:lstStyle/>
                    <a:p>
                      <a:r>
                        <a:rPr lang="en-US" dirty="0"/>
                        <a:t>Virtual Network Gateway</a:t>
                      </a:r>
                    </a:p>
                  </a:txBody>
                  <a:tcPr/>
                </a:tc>
                <a:tc>
                  <a:txBody>
                    <a:bodyPr/>
                    <a:lstStyle/>
                    <a:p>
                      <a:r>
                        <a:rPr lang="en-US" dirty="0"/>
                        <a:t>All</a:t>
                      </a:r>
                    </a:p>
                  </a:txBody>
                  <a:tcPr/>
                </a:tc>
                <a:extLst>
                  <a:ext uri="{0D108BD9-81ED-4DB2-BD59-A6C34878D82A}">
                    <a16:rowId xmlns:a16="http://schemas.microsoft.com/office/drawing/2014/main" val="2534561646"/>
                  </a:ext>
                </a:extLst>
              </a:tr>
            </a:tbl>
          </a:graphicData>
        </a:graphic>
      </p:graphicFrame>
    </p:spTree>
    <p:extLst>
      <p:ext uri="{BB962C8B-B14F-4D97-AF65-F5344CB8AC3E}">
        <p14:creationId xmlns:p14="http://schemas.microsoft.com/office/powerpoint/2010/main" val="8512678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80965-46B8-56A2-D5E5-B2AAD0646614}"/>
              </a:ext>
            </a:extLst>
          </p:cNvPr>
          <p:cNvSpPr>
            <a:spLocks noGrp="1"/>
          </p:cNvSpPr>
          <p:nvPr>
            <p:ph type="title"/>
          </p:nvPr>
        </p:nvSpPr>
        <p:spPr/>
        <p:txBody>
          <a:bodyPr/>
          <a:lstStyle/>
          <a:p>
            <a:r>
              <a:rPr lang="en-US">
                <a:cs typeface="Segoe UI"/>
              </a:rPr>
              <a:t>User-defined routes</a:t>
            </a:r>
            <a:endParaRPr lang="en-US"/>
          </a:p>
        </p:txBody>
      </p:sp>
      <p:sp>
        <p:nvSpPr>
          <p:cNvPr id="3" name="Content Placeholder 2">
            <a:extLst>
              <a:ext uri="{FF2B5EF4-FFF2-40B4-BE49-F238E27FC236}">
                <a16:creationId xmlns:a16="http://schemas.microsoft.com/office/drawing/2014/main" id="{B5980F87-E034-D9D1-869B-425B4D9667B7}"/>
              </a:ext>
            </a:extLst>
          </p:cNvPr>
          <p:cNvSpPr>
            <a:spLocks noGrp="1"/>
          </p:cNvSpPr>
          <p:nvPr>
            <p:ph idx="1"/>
          </p:nvPr>
        </p:nvSpPr>
        <p:spPr>
          <a:xfrm>
            <a:off x="584200" y="1435503"/>
            <a:ext cx="11018520" cy="3791807"/>
          </a:xfrm>
        </p:spPr>
        <p:txBody>
          <a:bodyPr vert="horz" wrap="square" lIns="0" tIns="0" rIns="0" bIns="0" rtlCol="0" anchor="t">
            <a:spAutoFit/>
          </a:bodyPr>
          <a:lstStyle/>
          <a:p>
            <a:r>
              <a:rPr lang="en-US" dirty="0">
                <a:cs typeface="Segoe UI"/>
              </a:rPr>
              <a:t>You can create custom or user-defined(static) routes to override default system routes.</a:t>
            </a:r>
          </a:p>
          <a:p>
            <a:r>
              <a:rPr lang="en-US" dirty="0">
                <a:cs typeface="Segoe UI"/>
              </a:rPr>
              <a:t>You can create a route table and associate to one or many virtual network subnets.</a:t>
            </a:r>
          </a:p>
          <a:p>
            <a:r>
              <a:rPr lang="en-US" dirty="0">
                <a:cs typeface="Segoe UI"/>
              </a:rPr>
              <a:t>Limit of one route table per virtual network subnet.</a:t>
            </a:r>
          </a:p>
          <a:p>
            <a:r>
              <a:rPr lang="en-US" dirty="0">
                <a:cs typeface="Segoe UI"/>
              </a:rPr>
              <a:t>If conflicting route assignments, user-defined routes override default.</a:t>
            </a:r>
            <a:endParaRPr lang="en-US" dirty="0"/>
          </a:p>
          <a:p>
            <a:endParaRPr lang="en-US" dirty="0"/>
          </a:p>
        </p:txBody>
      </p:sp>
    </p:spTree>
    <p:extLst>
      <p:ext uri="{BB962C8B-B14F-4D97-AF65-F5344CB8AC3E}">
        <p14:creationId xmlns:p14="http://schemas.microsoft.com/office/powerpoint/2010/main" val="620299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1E10-0760-2471-839B-0E6DDB5B3C83}"/>
              </a:ext>
            </a:extLst>
          </p:cNvPr>
          <p:cNvSpPr>
            <a:spLocks noGrp="1"/>
          </p:cNvSpPr>
          <p:nvPr>
            <p:ph type="title"/>
          </p:nvPr>
        </p:nvSpPr>
        <p:spPr/>
        <p:txBody>
          <a:bodyPr/>
          <a:lstStyle/>
          <a:p>
            <a:r>
              <a:rPr lang="en-US" dirty="0"/>
              <a:t>Virtual network service</a:t>
            </a:r>
            <a:endParaRPr lang="en-US" dirty="0">
              <a:solidFill>
                <a:srgbClr val="000000"/>
              </a:solidFill>
            </a:endParaRPr>
          </a:p>
        </p:txBody>
      </p:sp>
      <p:sp>
        <p:nvSpPr>
          <p:cNvPr id="3" name="Content Placeholder 2">
            <a:extLst>
              <a:ext uri="{FF2B5EF4-FFF2-40B4-BE49-F238E27FC236}">
                <a16:creationId xmlns:a16="http://schemas.microsoft.com/office/drawing/2014/main" id="{BF8BFBE9-C8DC-ACC6-BC0A-3A3120381588}"/>
              </a:ext>
            </a:extLst>
          </p:cNvPr>
          <p:cNvSpPr>
            <a:spLocks noGrp="1"/>
          </p:cNvSpPr>
          <p:nvPr>
            <p:ph idx="1"/>
          </p:nvPr>
        </p:nvSpPr>
        <p:spPr>
          <a:xfrm>
            <a:off x="584200" y="1435502"/>
            <a:ext cx="11018520" cy="4762098"/>
          </a:xfrm>
        </p:spPr>
        <p:txBody>
          <a:bodyPr vert="horz" wrap="square" lIns="0" tIns="0" rIns="0" bIns="0" rtlCol="0">
            <a:noAutofit/>
          </a:bodyPr>
          <a:lstStyle/>
          <a:p>
            <a:r>
              <a:rPr lang="en-US" sz="2400" dirty="0"/>
              <a:t>The virtual network (vNet) service operates as a stateful service within Network Controller.</a:t>
            </a:r>
          </a:p>
          <a:p>
            <a:r>
              <a:rPr lang="en-US" sz="2400" dirty="0"/>
              <a:t>Controls the virtual networks and exposes capabilities to the management plane.</a:t>
            </a:r>
          </a:p>
          <a:p>
            <a:r>
              <a:rPr lang="en-US" sz="2400" dirty="0"/>
              <a:t>Runs parallel to virtual switch management service under the SDNVSM parent service.</a:t>
            </a:r>
          </a:p>
          <a:p>
            <a:r>
              <a:rPr lang="en-US" sz="2400" dirty="0"/>
              <a:t>Leverages the OVSDB protocol to push configuration to the MS_VTEP database.</a:t>
            </a:r>
          </a:p>
          <a:p>
            <a:r>
              <a:rPr lang="en-US" sz="2400" dirty="0"/>
              <a:t>Responsible for:</a:t>
            </a:r>
          </a:p>
          <a:p>
            <a:pPr marL="817245" lvl="2" indent="-342900"/>
            <a:r>
              <a:rPr lang="en-US" sz="2000" dirty="0"/>
              <a:t>Tenant Customer Addresses (CA) and virtual network management.</a:t>
            </a:r>
          </a:p>
          <a:p>
            <a:pPr marL="817245" lvl="2" indent="-342900"/>
            <a:r>
              <a:rPr lang="en-US" sz="2000" dirty="0"/>
              <a:t>Port CA to PA mappings management.</a:t>
            </a:r>
          </a:p>
          <a:p>
            <a:pPr marL="817245" lvl="2" indent="-342900"/>
            <a:r>
              <a:rPr lang="en-US" sz="2000" dirty="0"/>
              <a:t>Route management for gateways, User Defined Routes (UDR), and ILB</a:t>
            </a:r>
          </a:p>
        </p:txBody>
      </p:sp>
    </p:spTree>
    <p:extLst>
      <p:ext uri="{BB962C8B-B14F-4D97-AF65-F5344CB8AC3E}">
        <p14:creationId xmlns:p14="http://schemas.microsoft.com/office/powerpoint/2010/main" val="17271254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1AA8E-AED5-5E8C-1AA4-31E757CA4223}"/>
              </a:ext>
            </a:extLst>
          </p:cNvPr>
          <p:cNvSpPr>
            <a:spLocks noGrp="1"/>
          </p:cNvSpPr>
          <p:nvPr>
            <p:ph type="title"/>
          </p:nvPr>
        </p:nvSpPr>
        <p:spPr/>
        <p:txBody>
          <a:bodyPr/>
          <a:lstStyle/>
          <a:p>
            <a:r>
              <a:rPr lang="en-US">
                <a:cs typeface="Segoe UI"/>
              </a:rPr>
              <a:t>Route selection </a:t>
            </a:r>
            <a:endParaRPr lang="en-US"/>
          </a:p>
        </p:txBody>
      </p:sp>
      <p:sp>
        <p:nvSpPr>
          <p:cNvPr id="3" name="Content Placeholder 2">
            <a:extLst>
              <a:ext uri="{FF2B5EF4-FFF2-40B4-BE49-F238E27FC236}">
                <a16:creationId xmlns:a16="http://schemas.microsoft.com/office/drawing/2014/main" id="{4412EA35-F360-7243-BEBB-D1E355C702CE}"/>
              </a:ext>
            </a:extLst>
          </p:cNvPr>
          <p:cNvSpPr>
            <a:spLocks noGrp="1"/>
          </p:cNvSpPr>
          <p:nvPr>
            <p:ph idx="1"/>
          </p:nvPr>
        </p:nvSpPr>
        <p:spPr>
          <a:xfrm>
            <a:off x="584200" y="1435503"/>
            <a:ext cx="11018520" cy="3003899"/>
          </a:xfrm>
        </p:spPr>
        <p:txBody>
          <a:bodyPr vert="horz" wrap="square" lIns="0" tIns="0" rIns="0" bIns="0" rtlCol="0" anchor="t">
            <a:spAutoFit/>
          </a:bodyPr>
          <a:lstStyle/>
          <a:p>
            <a:r>
              <a:rPr lang="en-US" dirty="0">
                <a:cs typeface="Segoe UI"/>
              </a:rPr>
              <a:t>Destination IP address using longest prefix match algorithm.</a:t>
            </a:r>
          </a:p>
          <a:p>
            <a:r>
              <a:rPr lang="en-US" dirty="0">
                <a:cs typeface="Segoe UI"/>
              </a:rPr>
              <a:t>If multiple routes contain same address prefix, priority is used:</a:t>
            </a:r>
            <a:endParaRPr lang="en-US" dirty="0"/>
          </a:p>
          <a:p>
            <a:pPr lvl="1">
              <a:buFont typeface="Courier New" panose="05000000000000000000" pitchFamily="2" charset="2"/>
              <a:buChar char="o"/>
            </a:pPr>
            <a:r>
              <a:rPr lang="en-US" dirty="0">
                <a:cs typeface="Segoe UI"/>
              </a:rPr>
              <a:t>User-defined route</a:t>
            </a:r>
            <a:endParaRPr lang="en-US" dirty="0">
              <a:cs typeface="Segoe Sans Text"/>
            </a:endParaRPr>
          </a:p>
          <a:p>
            <a:pPr lvl="1">
              <a:buFont typeface="Courier New" panose="05000000000000000000" pitchFamily="2" charset="2"/>
              <a:buChar char="o"/>
            </a:pPr>
            <a:r>
              <a:rPr lang="en-US" dirty="0">
                <a:cs typeface="Segoe UI"/>
              </a:rPr>
              <a:t>BGP route</a:t>
            </a:r>
          </a:p>
          <a:p>
            <a:pPr lvl="1">
              <a:buFont typeface="Courier New" panose="05000000000000000000" pitchFamily="2" charset="2"/>
              <a:buChar char="o"/>
            </a:pPr>
            <a:r>
              <a:rPr lang="en-US" dirty="0">
                <a:cs typeface="Segoe UI"/>
              </a:rPr>
              <a:t>System route</a:t>
            </a:r>
          </a:p>
          <a:p>
            <a:r>
              <a:rPr lang="en-US" dirty="0">
                <a:cs typeface="Segoe UI"/>
              </a:rPr>
              <a:t>System routes for traffic related to virtual network or virtual network </a:t>
            </a:r>
            <a:r>
              <a:rPr lang="en-US">
                <a:cs typeface="Segoe UI"/>
              </a:rPr>
              <a:t>peering</a:t>
            </a:r>
            <a:r>
              <a:rPr lang="en-US" dirty="0">
                <a:cs typeface="Segoe UI"/>
              </a:rPr>
              <a:t> are preferred over BGP.</a:t>
            </a:r>
          </a:p>
        </p:txBody>
      </p:sp>
    </p:spTree>
    <p:extLst>
      <p:ext uri="{BB962C8B-B14F-4D97-AF65-F5344CB8AC3E}">
        <p14:creationId xmlns:p14="http://schemas.microsoft.com/office/powerpoint/2010/main" val="38117415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0F961-2ABE-4C85-3B16-4C380A284103}"/>
              </a:ext>
            </a:extLst>
          </p:cNvPr>
          <p:cNvSpPr>
            <a:spLocks noGrp="1"/>
          </p:cNvSpPr>
          <p:nvPr>
            <p:ph type="title"/>
          </p:nvPr>
        </p:nvSpPr>
        <p:spPr/>
        <p:txBody>
          <a:bodyPr/>
          <a:lstStyle/>
          <a:p>
            <a:r>
              <a:rPr lang="en-US">
                <a:cs typeface="Segoe UI"/>
              </a:rPr>
              <a:t>0.0.0.0/0 address prefix </a:t>
            </a:r>
            <a:endParaRPr lang="en-US"/>
          </a:p>
        </p:txBody>
      </p:sp>
      <p:sp>
        <p:nvSpPr>
          <p:cNvPr id="3" name="Content Placeholder 2">
            <a:extLst>
              <a:ext uri="{FF2B5EF4-FFF2-40B4-BE49-F238E27FC236}">
                <a16:creationId xmlns:a16="http://schemas.microsoft.com/office/drawing/2014/main" id="{A3BB4BBA-3854-3123-E963-AE7F8F9F67C4}"/>
              </a:ext>
            </a:extLst>
          </p:cNvPr>
          <p:cNvSpPr>
            <a:spLocks noGrp="1"/>
          </p:cNvSpPr>
          <p:nvPr>
            <p:ph idx="1"/>
          </p:nvPr>
        </p:nvSpPr>
        <p:spPr>
          <a:xfrm>
            <a:off x="584200" y="1435503"/>
            <a:ext cx="11018520" cy="3705630"/>
          </a:xfrm>
        </p:spPr>
        <p:txBody>
          <a:bodyPr vert="horz" wrap="square" lIns="0" tIns="0" rIns="0" bIns="0" rtlCol="0" anchor="t">
            <a:spAutoFit/>
          </a:bodyPr>
          <a:lstStyle/>
          <a:p>
            <a:r>
              <a:rPr lang="en-US" dirty="0">
                <a:cs typeface="Segoe UI"/>
              </a:rPr>
              <a:t>When you add 0.0.0.0/0 address prefix, all traffic outbound is directed to the next hop, whether that is virtual network gateway or virtual appliance.</a:t>
            </a:r>
          </a:p>
          <a:p>
            <a:r>
              <a:rPr lang="en-US" dirty="0">
                <a:cs typeface="Segoe UI"/>
              </a:rPr>
              <a:t>Accessing resources using the L3 NAT (Public IP Address) or Load Balancer Public VIP will no longer work outside of the SDN cluster.</a:t>
            </a:r>
            <a:endParaRPr lang="en-US" dirty="0"/>
          </a:p>
          <a:p>
            <a:r>
              <a:rPr lang="en-US" dirty="0">
                <a:cs typeface="Segoe UI"/>
              </a:rPr>
              <a:t>Do not associate route tables to gateway subnet that includes 0.0.0.0/0, as this will break virtual gateway functionality.</a:t>
            </a:r>
            <a:endParaRPr lang="en-US" dirty="0"/>
          </a:p>
          <a:p>
            <a:endParaRPr lang="en-US" dirty="0"/>
          </a:p>
        </p:txBody>
      </p:sp>
    </p:spTree>
    <p:extLst>
      <p:ext uri="{BB962C8B-B14F-4D97-AF65-F5344CB8AC3E}">
        <p14:creationId xmlns:p14="http://schemas.microsoft.com/office/powerpoint/2010/main" val="22292323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4A7E30-8D92-48A5-A5FD-F84741BCB988}"/>
              </a:ext>
            </a:extLst>
          </p:cNvPr>
          <p:cNvSpPr>
            <a:spLocks noGrp="1"/>
          </p:cNvSpPr>
          <p:nvPr>
            <p:ph type="title"/>
          </p:nvPr>
        </p:nvSpPr>
        <p:spPr>
          <a:xfrm>
            <a:off x="588263" y="457200"/>
            <a:ext cx="11018520" cy="498598"/>
          </a:xfrm>
        </p:spPr>
        <p:txBody>
          <a:bodyPr/>
          <a:lstStyle/>
          <a:p>
            <a:pPr>
              <a:lnSpc>
                <a:spcPct val="90000"/>
              </a:lnSpc>
              <a:spcAft>
                <a:spcPts val="600"/>
              </a:spcAft>
            </a:pPr>
            <a:r>
              <a:rPr lang="en-US" dirty="0"/>
              <a:t>Next hop type (all)</a:t>
            </a:r>
            <a:endParaRPr lang="en-US" sz="3600" dirty="0"/>
          </a:p>
        </p:txBody>
      </p:sp>
      <p:sp>
        <p:nvSpPr>
          <p:cNvPr id="4" name="Text Placeholder 3"/>
          <p:cNvSpPr>
            <a:spLocks noGrp="1"/>
          </p:cNvSpPr>
          <p:nvPr>
            <p:ph idx="1"/>
          </p:nvPr>
        </p:nvSpPr>
        <p:spPr>
          <a:xfrm>
            <a:off x="584200" y="1435503"/>
            <a:ext cx="11018520" cy="430887"/>
          </a:xfrm>
        </p:spPr>
        <p:txBody>
          <a:bodyPr vert="horz" wrap="square" lIns="0" tIns="0" rIns="0" bIns="0" rtlCol="0" anchor="t">
            <a:spAutoFit/>
          </a:bodyPr>
          <a:lstStyle/>
          <a:p>
            <a:pPr marL="0" indent="0">
              <a:buNone/>
            </a:pPr>
            <a:r>
              <a:rPr lang="en-US" dirty="0">
                <a:cs typeface="Segoe UI"/>
              </a:rPr>
              <a:t> </a:t>
            </a:r>
          </a:p>
        </p:txBody>
      </p:sp>
      <p:graphicFrame>
        <p:nvGraphicFramePr>
          <p:cNvPr id="2" name="Table 4">
            <a:extLst>
              <a:ext uri="{FF2B5EF4-FFF2-40B4-BE49-F238E27FC236}">
                <a16:creationId xmlns:a16="http://schemas.microsoft.com/office/drawing/2014/main" id="{A81AF292-390B-D5AD-149C-676CEDC34E05}"/>
              </a:ext>
            </a:extLst>
          </p:cNvPr>
          <p:cNvGraphicFramePr>
            <a:graphicFrameLocks noGrp="1"/>
          </p:cNvGraphicFramePr>
          <p:nvPr>
            <p:extLst>
              <p:ext uri="{D42A27DB-BD31-4B8C-83A1-F6EECF244321}">
                <p14:modId xmlns:p14="http://schemas.microsoft.com/office/powerpoint/2010/main" val="4042524737"/>
              </p:ext>
            </p:extLst>
          </p:nvPr>
        </p:nvGraphicFramePr>
        <p:xfrm>
          <a:off x="584200" y="1347537"/>
          <a:ext cx="11018521" cy="4128165"/>
        </p:xfrm>
        <a:graphic>
          <a:graphicData uri="http://schemas.openxmlformats.org/drawingml/2006/table">
            <a:tbl>
              <a:tblPr firstRow="1" bandRow="1">
                <a:tableStyleId>{5C22544A-7EE6-4342-B048-85BDC9FD1C3A}</a:tableStyleId>
              </a:tblPr>
              <a:tblGrid>
                <a:gridCol w="2417792">
                  <a:extLst>
                    <a:ext uri="{9D8B030D-6E8A-4147-A177-3AD203B41FA5}">
                      <a16:colId xmlns:a16="http://schemas.microsoft.com/office/drawing/2014/main" val="3368431938"/>
                    </a:ext>
                  </a:extLst>
                </a:gridCol>
                <a:gridCol w="5348378">
                  <a:extLst>
                    <a:ext uri="{9D8B030D-6E8A-4147-A177-3AD203B41FA5}">
                      <a16:colId xmlns:a16="http://schemas.microsoft.com/office/drawing/2014/main" val="4077890762"/>
                    </a:ext>
                  </a:extLst>
                </a:gridCol>
                <a:gridCol w="3252351">
                  <a:extLst>
                    <a:ext uri="{9D8B030D-6E8A-4147-A177-3AD203B41FA5}">
                      <a16:colId xmlns:a16="http://schemas.microsoft.com/office/drawing/2014/main" val="1767119888"/>
                    </a:ext>
                  </a:extLst>
                </a:gridCol>
              </a:tblGrid>
              <a:tr h="325988">
                <a:tc>
                  <a:txBody>
                    <a:bodyPr/>
                    <a:lstStyle/>
                    <a:p>
                      <a:r>
                        <a:rPr lang="en-US" sz="1600" dirty="0"/>
                        <a:t>Type</a:t>
                      </a:r>
                    </a:p>
                  </a:txBody>
                  <a:tcPr/>
                </a:tc>
                <a:tc>
                  <a:txBody>
                    <a:bodyPr/>
                    <a:lstStyle/>
                    <a:p>
                      <a:r>
                        <a:rPr lang="en-US" sz="1600" dirty="0"/>
                        <a:t>Description</a:t>
                      </a:r>
                    </a:p>
                  </a:txBody>
                  <a:tcPr/>
                </a:tc>
                <a:tc>
                  <a:txBody>
                    <a:bodyPr/>
                    <a:lstStyle/>
                    <a:p>
                      <a:r>
                        <a:rPr lang="en-US" sz="1600" dirty="0"/>
                        <a:t>Resource</a:t>
                      </a:r>
                    </a:p>
                  </a:txBody>
                  <a:tcPr/>
                </a:tc>
                <a:extLst>
                  <a:ext uri="{0D108BD9-81ED-4DB2-BD59-A6C34878D82A}">
                    <a16:rowId xmlns:a16="http://schemas.microsoft.com/office/drawing/2014/main" val="1648675708"/>
                  </a:ext>
                </a:extLst>
              </a:tr>
              <a:tr h="477903">
                <a:tc>
                  <a:txBody>
                    <a:bodyPr/>
                    <a:lstStyle/>
                    <a:p>
                      <a:r>
                        <a:rPr lang="en-US" sz="1600" dirty="0"/>
                        <a:t>Virtual Network Gateway</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600" dirty="0"/>
                    </a:p>
                  </a:txBody>
                  <a:tcPr/>
                </a:tc>
                <a:tc>
                  <a:txBody>
                    <a:bodyPr/>
                    <a:lstStyle/>
                    <a:p>
                      <a:r>
                        <a:rPr lang="en-US" sz="1600" dirty="0"/>
                        <a:t>Specify when you want traffic destined for specific address prefixes routed to a virtual network gateway. The virtual network gateway must be created with type VPN.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Gateway Connections.</a:t>
                      </a:r>
                    </a:p>
                    <a:p>
                      <a:endParaRPr lang="en-US" sz="1600" dirty="0"/>
                    </a:p>
                  </a:txBody>
                  <a:tcPr/>
                </a:tc>
                <a:extLst>
                  <a:ext uri="{0D108BD9-81ED-4DB2-BD59-A6C34878D82A}">
                    <a16:rowId xmlns:a16="http://schemas.microsoft.com/office/drawing/2014/main" val="1706313942"/>
                  </a:ext>
                </a:extLst>
              </a:tr>
              <a:tr h="477903">
                <a:tc>
                  <a:txBody>
                    <a:bodyPr/>
                    <a:lstStyle/>
                    <a:p>
                      <a:r>
                        <a:rPr lang="en-US" sz="1600" dirty="0"/>
                        <a:t>Virtual Network</a:t>
                      </a:r>
                    </a:p>
                    <a:p>
                      <a:endParaRPr lang="en-US" sz="1600" dirty="0"/>
                    </a:p>
                  </a:txBody>
                  <a:tcPr/>
                </a:tc>
                <a:tc>
                  <a:txBody>
                    <a:bodyPr/>
                    <a:lstStyle/>
                    <a:p>
                      <a:r>
                        <a:rPr lang="en-US" sz="1600" b="0" i="0" kern="1200" dirty="0">
                          <a:solidFill>
                            <a:schemeClr val="dk1"/>
                          </a:solidFill>
                          <a:effectLst/>
                          <a:latin typeface="+mn-lt"/>
                          <a:ea typeface="+mn-ea"/>
                          <a:cs typeface="+mn-cs"/>
                        </a:rPr>
                        <a:t>Specify when you want to override the default routing within a virtual network</a:t>
                      </a:r>
                      <a:endParaRPr lang="en-US" sz="160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Virtual Network and Subnets.</a:t>
                      </a:r>
                    </a:p>
                    <a:p>
                      <a:endParaRPr lang="en-US" sz="1600" dirty="0"/>
                    </a:p>
                  </a:txBody>
                  <a:tcPr/>
                </a:tc>
                <a:extLst>
                  <a:ext uri="{0D108BD9-81ED-4DB2-BD59-A6C34878D82A}">
                    <a16:rowId xmlns:a16="http://schemas.microsoft.com/office/drawing/2014/main" val="1650632055"/>
                  </a:ext>
                </a:extLst>
              </a:tr>
              <a:tr h="653445">
                <a:tc>
                  <a:txBody>
                    <a:bodyPr/>
                    <a:lstStyle/>
                    <a:p>
                      <a:r>
                        <a:rPr lang="en-US" sz="1600" dirty="0"/>
                        <a:t>Internet</a:t>
                      </a:r>
                    </a:p>
                  </a:txBody>
                  <a:tcPr/>
                </a:tc>
                <a:tc>
                  <a:txBody>
                    <a:bodyPr/>
                    <a:lstStyle/>
                    <a:p>
                      <a:r>
                        <a:rPr lang="en-US" sz="1600" dirty="0"/>
                        <a:t>Specify when you want to explicitly route traffic destined to an address prefix to the Internet</a:t>
                      </a:r>
                    </a:p>
                  </a:txBody>
                  <a:tcPr/>
                </a:tc>
                <a:tc>
                  <a:txBody>
                    <a:bodyPr/>
                    <a:lstStyle/>
                    <a:p>
                      <a:endParaRPr lang="en-US" sz="1600" dirty="0"/>
                    </a:p>
                  </a:txBody>
                  <a:tcPr/>
                </a:tc>
                <a:extLst>
                  <a:ext uri="{0D108BD9-81ED-4DB2-BD59-A6C34878D82A}">
                    <a16:rowId xmlns:a16="http://schemas.microsoft.com/office/drawing/2014/main" val="4257874874"/>
                  </a:ext>
                </a:extLst>
              </a:tr>
              <a:tr h="477903">
                <a:tc>
                  <a:txBody>
                    <a:bodyPr/>
                    <a:lstStyle/>
                    <a:p>
                      <a:r>
                        <a:rPr lang="en-US" sz="1600" dirty="0"/>
                        <a:t>Appliance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A virtual appliance is a virtual machine that typically runs a network application, such as a firewall.</a:t>
                      </a:r>
                      <a:endParaRPr lang="en-US" sz="160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User Defined Route.</a:t>
                      </a:r>
                    </a:p>
                    <a:p>
                      <a:endParaRPr lang="en-US" sz="1600" dirty="0"/>
                    </a:p>
                  </a:txBody>
                  <a:tcPr/>
                </a:tc>
                <a:extLst>
                  <a:ext uri="{0D108BD9-81ED-4DB2-BD59-A6C34878D82A}">
                    <a16:rowId xmlns:a16="http://schemas.microsoft.com/office/drawing/2014/main" val="3916133400"/>
                  </a:ext>
                </a:extLst>
              </a:tr>
              <a:tr h="477903">
                <a:tc>
                  <a:txBody>
                    <a:bodyPr/>
                    <a:lstStyle/>
                    <a:p>
                      <a:r>
                        <a:rPr lang="en-US" sz="1600" dirty="0"/>
                        <a:t>None</a:t>
                      </a:r>
                    </a:p>
                  </a:txBody>
                  <a:tcPr/>
                </a:tc>
                <a:tc>
                  <a:txBody>
                    <a:bodyPr/>
                    <a:lstStyle/>
                    <a:p>
                      <a:r>
                        <a:rPr lang="en-US" sz="1600" b="0" i="0" kern="1200" dirty="0">
                          <a:solidFill>
                            <a:schemeClr val="dk1"/>
                          </a:solidFill>
                          <a:effectLst/>
                          <a:latin typeface="+mn-lt"/>
                          <a:ea typeface="+mn-ea"/>
                          <a:cs typeface="+mn-cs"/>
                        </a:rPr>
                        <a:t>Specify when you want to drop traffic to an address prefix, rather than forwarding the traffic to a destination.</a:t>
                      </a:r>
                      <a:endParaRPr lang="en-US" sz="160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Non-configurable system route.</a:t>
                      </a:r>
                    </a:p>
                    <a:p>
                      <a:endParaRPr lang="en-US" sz="1600" dirty="0"/>
                    </a:p>
                  </a:txBody>
                  <a:tcPr/>
                </a:tc>
                <a:extLst>
                  <a:ext uri="{0D108BD9-81ED-4DB2-BD59-A6C34878D82A}">
                    <a16:rowId xmlns:a16="http://schemas.microsoft.com/office/drawing/2014/main" val="2249527295"/>
                  </a:ext>
                </a:extLst>
              </a:tr>
              <a:tr h="477903">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Virtual Network Peering</a:t>
                      </a:r>
                    </a:p>
                    <a:p>
                      <a:endParaRPr lang="en-US" sz="1600" dirty="0"/>
                    </a:p>
                  </a:txBody>
                  <a:tcPr/>
                </a:tc>
                <a:tc>
                  <a:txBody>
                    <a:bodyPr/>
                    <a:lstStyle/>
                    <a:p>
                      <a:r>
                        <a:rPr lang="en-US" sz="1600" dirty="0"/>
                        <a:t>Specify when you want to connect one or more Virtual Network address spaces together.</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Virtual Network Peering.</a:t>
                      </a:r>
                    </a:p>
                    <a:p>
                      <a:endParaRPr lang="en-US" sz="1600" dirty="0"/>
                    </a:p>
                  </a:txBody>
                  <a:tcPr/>
                </a:tc>
                <a:extLst>
                  <a:ext uri="{0D108BD9-81ED-4DB2-BD59-A6C34878D82A}">
                    <a16:rowId xmlns:a16="http://schemas.microsoft.com/office/drawing/2014/main" val="3361942313"/>
                  </a:ext>
                </a:extLst>
              </a:tr>
            </a:tbl>
          </a:graphicData>
        </a:graphic>
      </p:graphicFrame>
    </p:spTree>
    <p:extLst>
      <p:ext uri="{BB962C8B-B14F-4D97-AF65-F5344CB8AC3E}">
        <p14:creationId xmlns:p14="http://schemas.microsoft.com/office/powerpoint/2010/main" val="1021282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CF9BF-0DD1-CA70-7E23-29842F9FEBA9}"/>
              </a:ext>
            </a:extLst>
          </p:cNvPr>
          <p:cNvSpPr>
            <a:spLocks noGrp="1"/>
          </p:cNvSpPr>
          <p:nvPr>
            <p:ph type="title"/>
          </p:nvPr>
        </p:nvSpPr>
        <p:spPr>
          <a:xfrm>
            <a:off x="1050879" y="609600"/>
            <a:ext cx="5562706" cy="1426234"/>
          </a:xfrm>
        </p:spPr>
        <p:txBody>
          <a:bodyPr>
            <a:normAutofit/>
          </a:bodyPr>
          <a:lstStyle/>
          <a:p>
            <a:r>
              <a:rPr lang="en-US" dirty="0"/>
              <a:t>Lab	</a:t>
            </a:r>
          </a:p>
        </p:txBody>
      </p:sp>
      <p:sp>
        <p:nvSpPr>
          <p:cNvPr id="3" name="Content Placeholder 2">
            <a:extLst>
              <a:ext uri="{FF2B5EF4-FFF2-40B4-BE49-F238E27FC236}">
                <a16:creationId xmlns:a16="http://schemas.microsoft.com/office/drawing/2014/main" id="{7E60F16A-CDD1-4284-8AA4-5C08C92BD4C0}"/>
              </a:ext>
            </a:extLst>
          </p:cNvPr>
          <p:cNvSpPr>
            <a:spLocks noGrp="1"/>
          </p:cNvSpPr>
          <p:nvPr>
            <p:ph idx="1"/>
          </p:nvPr>
        </p:nvSpPr>
        <p:spPr>
          <a:xfrm>
            <a:off x="1050879" y="2357567"/>
            <a:ext cx="6086296" cy="3896810"/>
          </a:xfrm>
        </p:spPr>
        <p:txBody>
          <a:bodyPr vert="horz" wrap="square" lIns="0" tIns="0" rIns="0" bIns="0" rtlCol="0" anchor="t">
            <a:normAutofit/>
          </a:bodyPr>
          <a:lstStyle/>
          <a:p>
            <a:pPr marL="0" indent="0">
              <a:buNone/>
            </a:pPr>
            <a:r>
              <a:rPr lang="en-US" dirty="0"/>
              <a:t>There’s no lab for the </a:t>
            </a:r>
            <a:r>
              <a:rPr lang="en-US" sz="2800" b="1" dirty="0">
                <a:cs typeface="Segoe UI"/>
              </a:rPr>
              <a:t>Virtual network routing </a:t>
            </a:r>
            <a:r>
              <a:rPr lang="en-US" dirty="0"/>
              <a:t>topic.</a:t>
            </a:r>
          </a:p>
          <a:p>
            <a:pPr marL="457200" indent="-457200">
              <a:buAutoNum type="arabicPeriod"/>
            </a:pPr>
            <a:endParaRPr lang="en-US" dirty="0"/>
          </a:p>
          <a:p>
            <a:pPr marL="457200" indent="-457200">
              <a:buAutoNum type="arabicPeriod"/>
            </a:pPr>
            <a:endParaRPr lang="en-US" dirty="0"/>
          </a:p>
        </p:txBody>
      </p:sp>
      <p:pic>
        <p:nvPicPr>
          <p:cNvPr id="9" name="Graphic 8" descr="Gears">
            <a:extLst>
              <a:ext uri="{FF2B5EF4-FFF2-40B4-BE49-F238E27FC236}">
                <a16:creationId xmlns:a16="http://schemas.microsoft.com/office/drawing/2014/main" id="{611F04DD-935E-76C9-E04C-A74CBE2FB6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53784" y="1460843"/>
            <a:ext cx="3951737" cy="3951737"/>
          </a:xfrm>
          <a:prstGeom prst="rect">
            <a:avLst/>
          </a:prstGeom>
        </p:spPr>
      </p:pic>
    </p:spTree>
    <p:extLst>
      <p:ext uri="{BB962C8B-B14F-4D97-AF65-F5344CB8AC3E}">
        <p14:creationId xmlns:p14="http://schemas.microsoft.com/office/powerpoint/2010/main" val="16200916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05C1-B22E-1951-1992-61824746D4E0}"/>
              </a:ext>
            </a:extLst>
          </p:cNvPr>
          <p:cNvSpPr>
            <a:spLocks noGrp="1"/>
          </p:cNvSpPr>
          <p:nvPr>
            <p:ph type="title"/>
          </p:nvPr>
        </p:nvSpPr>
        <p:spPr>
          <a:xfrm>
            <a:off x="588263" y="457200"/>
            <a:ext cx="10729884" cy="553998"/>
          </a:xfrm>
        </p:spPr>
        <p:txBody>
          <a:bodyPr/>
          <a:lstStyle/>
          <a:p>
            <a:r>
              <a:rPr lang="en-US">
                <a:cs typeface="Segoe UI"/>
              </a:rPr>
              <a:t>Knowledge check – Virtual network routing</a:t>
            </a:r>
            <a:endParaRPr lang="en-US" dirty="0"/>
          </a:p>
        </p:txBody>
      </p:sp>
      <p:sp>
        <p:nvSpPr>
          <p:cNvPr id="3" name="Content Placeholder 2">
            <a:extLst>
              <a:ext uri="{FF2B5EF4-FFF2-40B4-BE49-F238E27FC236}">
                <a16:creationId xmlns:a16="http://schemas.microsoft.com/office/drawing/2014/main" id="{D2202D92-066E-1E5B-0DE5-4F41D27DA976}"/>
              </a:ext>
            </a:extLst>
          </p:cNvPr>
          <p:cNvSpPr>
            <a:spLocks noGrp="1"/>
          </p:cNvSpPr>
          <p:nvPr>
            <p:ph idx="1"/>
          </p:nvPr>
        </p:nvSpPr>
        <p:spPr>
          <a:xfrm>
            <a:off x="584200" y="1435503"/>
            <a:ext cx="11018520" cy="1465016"/>
          </a:xfrm>
        </p:spPr>
        <p:txBody>
          <a:bodyPr vert="horz" wrap="square" lIns="0" tIns="0" rIns="0" bIns="0" rtlCol="0" anchor="t">
            <a:spAutoFit/>
          </a:bodyPr>
          <a:lstStyle/>
          <a:p>
            <a:pPr marL="514350" indent="-514350">
              <a:buAutoNum type="arabicPeriod"/>
            </a:pPr>
            <a:r>
              <a:rPr lang="en-US" dirty="0">
                <a:cs typeface="Segoe UI"/>
              </a:rPr>
              <a:t>What are user defined routes commonly used for?​</a:t>
            </a:r>
          </a:p>
          <a:p>
            <a:pPr marL="514350" indent="-514350">
              <a:buAutoNum type="arabicPeriod"/>
            </a:pPr>
            <a:endParaRPr lang="en-US" dirty="0">
              <a:cs typeface="Segoe UI"/>
            </a:endParaRPr>
          </a:p>
          <a:p>
            <a:pPr marL="514350" indent="-514350">
              <a:buAutoNum type="arabicPeriod"/>
            </a:pPr>
            <a:r>
              <a:rPr lang="en-US" dirty="0">
                <a:cs typeface="Segoe UI"/>
              </a:rPr>
              <a:t>Which routes take priority?</a:t>
            </a:r>
          </a:p>
        </p:txBody>
      </p:sp>
    </p:spTree>
    <p:extLst>
      <p:ext uri="{BB962C8B-B14F-4D97-AF65-F5344CB8AC3E}">
        <p14:creationId xmlns:p14="http://schemas.microsoft.com/office/powerpoint/2010/main" val="25638108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a:xfrm>
            <a:off x="588263" y="2676970"/>
            <a:ext cx="11110930" cy="1504060"/>
          </a:xfrm>
        </p:spPr>
        <p:txBody>
          <a:bodyPr vert="horz" wrap="square" lIns="91440" tIns="45720" rIns="91440" bIns="45720" rtlCol="0" anchor="t">
            <a:normAutofit/>
          </a:bodyPr>
          <a:lstStyle/>
          <a:p>
            <a:pPr>
              <a:lnSpc>
                <a:spcPct val="90000"/>
              </a:lnSpc>
              <a:spcAft>
                <a:spcPts val="600"/>
              </a:spcAft>
            </a:pPr>
            <a:r>
              <a:rPr lang="en-US" sz="4000" dirty="0"/>
              <a:t>Perform component-level tracing</a:t>
            </a:r>
          </a:p>
        </p:txBody>
      </p:sp>
    </p:spTree>
    <p:extLst>
      <p:ext uri="{BB962C8B-B14F-4D97-AF65-F5344CB8AC3E}">
        <p14:creationId xmlns:p14="http://schemas.microsoft.com/office/powerpoint/2010/main" val="261321698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73FF7-C9B0-41E8-BED1-0BAFAB6EA164}"/>
              </a:ext>
            </a:extLst>
          </p:cNvPr>
          <p:cNvSpPr>
            <a:spLocks noGrp="1"/>
          </p:cNvSpPr>
          <p:nvPr>
            <p:ph type="title"/>
          </p:nvPr>
        </p:nvSpPr>
        <p:spPr/>
        <p:txBody>
          <a:bodyPr/>
          <a:lstStyle/>
          <a:p>
            <a:r>
              <a:rPr lang="en-US" dirty="0"/>
              <a:t>Trace logging</a:t>
            </a:r>
          </a:p>
        </p:txBody>
      </p:sp>
      <p:sp>
        <p:nvSpPr>
          <p:cNvPr id="8" name="Content Placeholder 2">
            <a:extLst>
              <a:ext uri="{FF2B5EF4-FFF2-40B4-BE49-F238E27FC236}">
                <a16:creationId xmlns:a16="http://schemas.microsoft.com/office/drawing/2014/main" id="{2AD75F36-4F6F-1293-076B-1B4EC5EB779C}"/>
              </a:ext>
            </a:extLst>
          </p:cNvPr>
          <p:cNvSpPr>
            <a:spLocks noGrp="1"/>
          </p:cNvSpPr>
          <p:nvPr>
            <p:ph idx="1"/>
          </p:nvPr>
        </p:nvSpPr>
        <p:spPr>
          <a:xfrm>
            <a:off x="584200" y="1435503"/>
            <a:ext cx="11018520" cy="3956893"/>
          </a:xfrm>
        </p:spPr>
        <p:txBody>
          <a:bodyPr>
            <a:normAutofit/>
          </a:bodyPr>
          <a:lstStyle/>
          <a:p>
            <a:pPr marL="0" indent="0">
              <a:buNone/>
            </a:pPr>
            <a:r>
              <a:rPr lang="en-US" sz="2400" dirty="0"/>
              <a:t>As Virtual Network Manager and Virtual Switch Manager is part of Network Controller, refer to the </a:t>
            </a:r>
            <a:r>
              <a:rPr lang="en-US" sz="2400" b="1" dirty="0"/>
              <a:t>M1_Network_Controller </a:t>
            </a:r>
            <a:r>
              <a:rPr lang="en-US" sz="2400" dirty="0"/>
              <a:t>module regarding trace logging.</a:t>
            </a:r>
          </a:p>
        </p:txBody>
      </p:sp>
    </p:spTree>
    <p:extLst>
      <p:ext uri="{BB962C8B-B14F-4D97-AF65-F5344CB8AC3E}">
        <p14:creationId xmlns:p14="http://schemas.microsoft.com/office/powerpoint/2010/main" val="13046595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CF9BF-0DD1-CA70-7E23-29842F9FEBA9}"/>
              </a:ext>
            </a:extLst>
          </p:cNvPr>
          <p:cNvSpPr>
            <a:spLocks noGrp="1"/>
          </p:cNvSpPr>
          <p:nvPr>
            <p:ph type="title"/>
          </p:nvPr>
        </p:nvSpPr>
        <p:spPr>
          <a:xfrm>
            <a:off x="1050879" y="609600"/>
            <a:ext cx="5562706" cy="1426234"/>
          </a:xfrm>
        </p:spPr>
        <p:txBody>
          <a:bodyPr>
            <a:normAutofit/>
          </a:bodyPr>
          <a:lstStyle/>
          <a:p>
            <a:r>
              <a:rPr lang="en-US" dirty="0"/>
              <a:t>Lab	</a:t>
            </a:r>
          </a:p>
        </p:txBody>
      </p:sp>
      <p:sp>
        <p:nvSpPr>
          <p:cNvPr id="3" name="Content Placeholder 2">
            <a:extLst>
              <a:ext uri="{FF2B5EF4-FFF2-40B4-BE49-F238E27FC236}">
                <a16:creationId xmlns:a16="http://schemas.microsoft.com/office/drawing/2014/main" id="{7E60F16A-CDD1-4284-8AA4-5C08C92BD4C0}"/>
              </a:ext>
            </a:extLst>
          </p:cNvPr>
          <p:cNvSpPr>
            <a:spLocks noGrp="1"/>
          </p:cNvSpPr>
          <p:nvPr>
            <p:ph idx="1"/>
          </p:nvPr>
        </p:nvSpPr>
        <p:spPr>
          <a:xfrm>
            <a:off x="1050879" y="2357567"/>
            <a:ext cx="6086296" cy="3896810"/>
          </a:xfrm>
        </p:spPr>
        <p:txBody>
          <a:bodyPr vert="horz" wrap="square" lIns="0" tIns="0" rIns="0" bIns="0" rtlCol="0" anchor="t">
            <a:normAutofit/>
          </a:bodyPr>
          <a:lstStyle/>
          <a:p>
            <a:pPr marL="0" indent="0">
              <a:buNone/>
            </a:pPr>
            <a:r>
              <a:rPr lang="en-US" dirty="0"/>
              <a:t>There’s no lab for the component-level tracing topic.</a:t>
            </a:r>
          </a:p>
          <a:p>
            <a:pPr marL="457200" indent="-457200">
              <a:buAutoNum type="arabicPeriod"/>
            </a:pPr>
            <a:endParaRPr lang="en-US" dirty="0"/>
          </a:p>
          <a:p>
            <a:pPr marL="457200" indent="-457200">
              <a:buAutoNum type="arabicPeriod"/>
            </a:pPr>
            <a:endParaRPr lang="en-US" dirty="0"/>
          </a:p>
        </p:txBody>
      </p:sp>
      <p:pic>
        <p:nvPicPr>
          <p:cNvPr id="9" name="Graphic 8" descr="Gears">
            <a:extLst>
              <a:ext uri="{FF2B5EF4-FFF2-40B4-BE49-F238E27FC236}">
                <a16:creationId xmlns:a16="http://schemas.microsoft.com/office/drawing/2014/main" id="{611F04DD-935E-76C9-E04C-A74CBE2FB6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53784" y="1460843"/>
            <a:ext cx="3951737" cy="3951737"/>
          </a:xfrm>
          <a:prstGeom prst="rect">
            <a:avLst/>
          </a:prstGeom>
        </p:spPr>
      </p:pic>
    </p:spTree>
    <p:extLst>
      <p:ext uri="{BB962C8B-B14F-4D97-AF65-F5344CB8AC3E}">
        <p14:creationId xmlns:p14="http://schemas.microsoft.com/office/powerpoint/2010/main" val="40998383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73FF7-C9B0-41E8-BED1-0BAFAB6EA164}"/>
              </a:ext>
            </a:extLst>
          </p:cNvPr>
          <p:cNvSpPr>
            <a:spLocks noGrp="1"/>
          </p:cNvSpPr>
          <p:nvPr>
            <p:ph type="title"/>
          </p:nvPr>
        </p:nvSpPr>
        <p:spPr/>
        <p:txBody>
          <a:bodyPr/>
          <a:lstStyle/>
          <a:p>
            <a:r>
              <a:rPr lang="en-US" dirty="0"/>
              <a:t>Resources</a:t>
            </a:r>
          </a:p>
        </p:txBody>
      </p:sp>
      <p:sp>
        <p:nvSpPr>
          <p:cNvPr id="8" name="Content Placeholder 2">
            <a:extLst>
              <a:ext uri="{FF2B5EF4-FFF2-40B4-BE49-F238E27FC236}">
                <a16:creationId xmlns:a16="http://schemas.microsoft.com/office/drawing/2014/main" id="{2AD75F36-4F6F-1293-076B-1B4EC5EB779C}"/>
              </a:ext>
            </a:extLst>
          </p:cNvPr>
          <p:cNvSpPr>
            <a:spLocks noGrp="1"/>
          </p:cNvSpPr>
          <p:nvPr>
            <p:ph idx="1"/>
          </p:nvPr>
        </p:nvSpPr>
        <p:spPr>
          <a:xfrm>
            <a:off x="584200" y="1435503"/>
            <a:ext cx="11018520" cy="3956893"/>
          </a:xfrm>
        </p:spPr>
        <p:txBody>
          <a:bodyPr>
            <a:normAutofit lnSpcReduction="10000"/>
          </a:bodyPr>
          <a:lstStyle/>
          <a:p>
            <a:pPr>
              <a:buClr>
                <a:schemeClr val="tx1"/>
              </a:buClr>
            </a:pPr>
            <a:r>
              <a:rPr lang="en-US" sz="2400" b="0" i="0" u="none" strike="noStrike" dirty="0">
                <a:solidFill>
                  <a:srgbClr val="E6E6E6"/>
                </a:solidFill>
                <a:effectLst/>
                <a:latin typeface="Segoe UI" panose="020B0502040204020203" pitchFamily="34" charset="0"/>
                <a:hlinkClick r:id="rId3"/>
              </a:rPr>
              <a:t>Azure network security overview</a:t>
            </a:r>
            <a:r>
              <a:rPr lang="en-US" sz="2400" b="0" i="0" dirty="0">
                <a:solidFill>
                  <a:srgbClr val="E6E6E6"/>
                </a:solidFill>
                <a:effectLst/>
                <a:latin typeface="Segoe UI" panose="020B0502040204020203" pitchFamily="34" charset="0"/>
              </a:rPr>
              <a:t>.</a:t>
            </a:r>
          </a:p>
          <a:p>
            <a:pPr>
              <a:buClr>
                <a:schemeClr val="tx1"/>
              </a:buClr>
            </a:pPr>
            <a:r>
              <a:rPr lang="en-US" sz="2400" b="0" i="0" u="none" strike="noStrike" dirty="0">
                <a:solidFill>
                  <a:srgbClr val="E6E6E6"/>
                </a:solidFill>
                <a:effectLst/>
                <a:latin typeface="Segoe UI" panose="020B0502040204020203" pitchFamily="34" charset="0"/>
                <a:hlinkClick r:id="rId4"/>
              </a:rPr>
              <a:t>Use Network Virtual Appliances on a Virtual Network</a:t>
            </a:r>
            <a:endParaRPr lang="en-US" sz="2400" dirty="0">
              <a:hlinkClick r:id="rId5"/>
            </a:endParaRPr>
          </a:p>
          <a:p>
            <a:r>
              <a:rPr lang="en-US" sz="2400" dirty="0" err="1">
                <a:hlinkClick r:id="rId5"/>
              </a:rPr>
              <a:t>virtualNetworks</a:t>
            </a:r>
            <a:endParaRPr lang="en-US" sz="2400" dirty="0"/>
          </a:p>
          <a:p>
            <a:r>
              <a:rPr lang="en-US" sz="2400" dirty="0" err="1">
                <a:hlinkClick r:id="rId6"/>
              </a:rPr>
              <a:t>networkInterfaces</a:t>
            </a:r>
            <a:endParaRPr lang="en-US" sz="2400" dirty="0"/>
          </a:p>
          <a:p>
            <a:r>
              <a:rPr lang="en-US" sz="2400" dirty="0" err="1">
                <a:hlinkClick r:id="rId7"/>
              </a:rPr>
              <a:t>iDnsServer</a:t>
            </a:r>
            <a:endParaRPr lang="en-US" sz="2400" dirty="0"/>
          </a:p>
          <a:p>
            <a:r>
              <a:rPr lang="en-US" sz="2400" dirty="0">
                <a:hlinkClick r:id="rId8"/>
              </a:rPr>
              <a:t>Internal DNS Service (iDNS) for SDN</a:t>
            </a:r>
            <a:endParaRPr lang="en-US" sz="2400" dirty="0"/>
          </a:p>
          <a:p>
            <a:r>
              <a:rPr lang="en-US" sz="2400" dirty="0">
                <a:hlinkClick r:id="rId9"/>
              </a:rPr>
              <a:t>Virtual Network Traffic Routing</a:t>
            </a:r>
            <a:endParaRPr lang="en-US" sz="2400" dirty="0"/>
          </a:p>
          <a:p>
            <a:r>
              <a:rPr lang="en-US" sz="2400" dirty="0">
                <a:hlinkClick r:id="rId10"/>
              </a:rPr>
              <a:t>Virtual network peering</a:t>
            </a:r>
            <a:endParaRPr lang="en-US" sz="2400" dirty="0"/>
          </a:p>
          <a:p>
            <a:r>
              <a:rPr lang="en-US" sz="2400" dirty="0" err="1">
                <a:hlinkClick r:id="rId11"/>
              </a:rPr>
              <a:t>virtualNetworkPeerings</a:t>
            </a:r>
            <a:endParaRPr lang="en-US" sz="2400" dirty="0"/>
          </a:p>
          <a:p>
            <a:r>
              <a:rPr lang="en-US" sz="2400" dirty="0">
                <a:hlinkClick r:id="rId12"/>
              </a:rPr>
              <a:t>DHCP Basics</a:t>
            </a:r>
            <a:endParaRPr lang="en-US" sz="2400" dirty="0"/>
          </a:p>
        </p:txBody>
      </p:sp>
    </p:spTree>
    <p:extLst>
      <p:ext uri="{BB962C8B-B14F-4D97-AF65-F5344CB8AC3E}">
        <p14:creationId xmlns:p14="http://schemas.microsoft.com/office/powerpoint/2010/main" val="7172068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DF6B2-CCEC-E0C4-D5E1-DBD2F2BD93E1}"/>
              </a:ext>
            </a:extLst>
          </p:cNvPr>
          <p:cNvSpPr>
            <a:spLocks noGrp="1"/>
          </p:cNvSpPr>
          <p:nvPr>
            <p:ph type="title"/>
          </p:nvPr>
        </p:nvSpPr>
        <p:spPr/>
        <p:txBody>
          <a:bodyPr/>
          <a:lstStyle/>
          <a:p>
            <a:r>
              <a:rPr lang="en-US" dirty="0">
                <a:cs typeface="Segoe UI"/>
              </a:rPr>
              <a:t>Knowledge check answers (1/2)</a:t>
            </a:r>
            <a:endParaRPr lang="en-US" dirty="0"/>
          </a:p>
        </p:txBody>
      </p:sp>
      <p:graphicFrame>
        <p:nvGraphicFramePr>
          <p:cNvPr id="7" name="Content Placeholder 6">
            <a:extLst>
              <a:ext uri="{FF2B5EF4-FFF2-40B4-BE49-F238E27FC236}">
                <a16:creationId xmlns:a16="http://schemas.microsoft.com/office/drawing/2014/main" id="{001C1FCA-8A95-BB7D-C69B-EFDE992D158B}"/>
              </a:ext>
            </a:extLst>
          </p:cNvPr>
          <p:cNvGraphicFramePr>
            <a:graphicFrameLocks noGrp="1"/>
          </p:cNvGraphicFramePr>
          <p:nvPr>
            <p:ph idx="1"/>
            <p:extLst>
              <p:ext uri="{D42A27DB-BD31-4B8C-83A1-F6EECF244321}">
                <p14:modId xmlns:p14="http://schemas.microsoft.com/office/powerpoint/2010/main" val="4256678113"/>
              </p:ext>
            </p:extLst>
          </p:nvPr>
        </p:nvGraphicFramePr>
        <p:xfrm>
          <a:off x="588263" y="1383739"/>
          <a:ext cx="10837691" cy="5300282"/>
        </p:xfrm>
        <a:graphic>
          <a:graphicData uri="http://schemas.openxmlformats.org/drawingml/2006/table">
            <a:tbl>
              <a:tblPr firstRow="1" bandRow="1">
                <a:tableStyleId>{5C22544A-7EE6-4342-B048-85BDC9FD1C3A}</a:tableStyleId>
              </a:tblPr>
              <a:tblGrid>
                <a:gridCol w="2483253">
                  <a:extLst>
                    <a:ext uri="{9D8B030D-6E8A-4147-A177-3AD203B41FA5}">
                      <a16:colId xmlns:a16="http://schemas.microsoft.com/office/drawing/2014/main" val="187728649"/>
                    </a:ext>
                  </a:extLst>
                </a:gridCol>
                <a:gridCol w="4741874">
                  <a:extLst>
                    <a:ext uri="{9D8B030D-6E8A-4147-A177-3AD203B41FA5}">
                      <a16:colId xmlns:a16="http://schemas.microsoft.com/office/drawing/2014/main" val="675364917"/>
                    </a:ext>
                  </a:extLst>
                </a:gridCol>
                <a:gridCol w="3612564">
                  <a:extLst>
                    <a:ext uri="{9D8B030D-6E8A-4147-A177-3AD203B41FA5}">
                      <a16:colId xmlns:a16="http://schemas.microsoft.com/office/drawing/2014/main" val="489936966"/>
                    </a:ext>
                  </a:extLst>
                </a:gridCol>
              </a:tblGrid>
              <a:tr h="442905">
                <a:tc>
                  <a:txBody>
                    <a:bodyPr/>
                    <a:lstStyle/>
                    <a:p>
                      <a:r>
                        <a:rPr lang="en-US" sz="1600" dirty="0"/>
                        <a:t>Learning objective</a:t>
                      </a:r>
                    </a:p>
                  </a:txBody>
                  <a:tcPr/>
                </a:tc>
                <a:tc>
                  <a:txBody>
                    <a:bodyPr/>
                    <a:lstStyle/>
                    <a:p>
                      <a:r>
                        <a:rPr lang="en-US" sz="1600" dirty="0"/>
                        <a:t>Questions</a:t>
                      </a:r>
                    </a:p>
                  </a:txBody>
                  <a:tcPr/>
                </a:tc>
                <a:tc>
                  <a:txBody>
                    <a:bodyPr/>
                    <a:lstStyle/>
                    <a:p>
                      <a:r>
                        <a:rPr lang="en-US" sz="1600" dirty="0"/>
                        <a:t>Answers</a:t>
                      </a:r>
                    </a:p>
                  </a:txBody>
                  <a:tcPr/>
                </a:tc>
                <a:extLst>
                  <a:ext uri="{0D108BD9-81ED-4DB2-BD59-A6C34878D82A}">
                    <a16:rowId xmlns:a16="http://schemas.microsoft.com/office/drawing/2014/main" val="1686409404"/>
                  </a:ext>
                </a:extLst>
              </a:tr>
              <a:tr h="221517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t>1: Virtual network architecture</a:t>
                      </a:r>
                    </a:p>
                  </a:txBody>
                  <a:tcPr/>
                </a:tc>
                <a:tc>
                  <a:txBody>
                    <a:bodyPr/>
                    <a:lstStyle/>
                    <a:p>
                      <a:pPr marL="514350" indent="-514350">
                        <a:buAutoNum type="arabicPeriod"/>
                      </a:pPr>
                      <a:r>
                        <a:rPr lang="en-US" sz="1400" b="0" i="0" u="none" strike="noStrike" noProof="0" dirty="0">
                          <a:latin typeface="+mn-lt"/>
                        </a:rPr>
                        <a:t>What is the vNet Service Module responsible for?​</a:t>
                      </a:r>
                    </a:p>
                    <a:p>
                      <a:pPr marL="514350" indent="-514350">
                        <a:buAutoNum type="arabicPeriod"/>
                      </a:pPr>
                      <a:endParaRPr lang="en-US" sz="1400" b="0" i="0" u="none" strike="noStrike" noProof="0" dirty="0">
                        <a:latin typeface="+mn-lt"/>
                      </a:endParaRPr>
                    </a:p>
                    <a:p>
                      <a:pPr marL="514350" indent="-514350">
                        <a:buAutoNum type="arabicPeriod"/>
                      </a:pPr>
                      <a:r>
                        <a:rPr lang="en-US" sz="1400" b="0" i="0" u="none" strike="noStrike" noProof="0" dirty="0">
                          <a:latin typeface="+mn-lt"/>
                        </a:rPr>
                        <a:t>What protocol does vSwitchService use to communicate with NCHostAgent?​</a:t>
                      </a:r>
                    </a:p>
                    <a:p>
                      <a:pPr marL="514350" indent="-514350">
                        <a:buAutoNum type="arabicPeriod"/>
                      </a:pPr>
                      <a:endParaRPr lang="en-US" sz="1400" b="0" i="0" u="none" strike="noStrike" noProof="0" dirty="0">
                        <a:latin typeface="+mn-lt"/>
                      </a:endParaRPr>
                    </a:p>
                    <a:p>
                      <a:pPr marL="514350" indent="-514350">
                        <a:buAutoNum type="arabicPeriod"/>
                      </a:pPr>
                      <a:r>
                        <a:rPr lang="en-US" sz="1400" b="0" i="0" u="none" strike="noStrike" noProof="0" dirty="0">
                          <a:latin typeface="+mn-lt"/>
                        </a:rPr>
                        <a:t>What plug-in with NCHostAgent is responsible for programming VFP policies related to customer addresses?</a:t>
                      </a:r>
                      <a:endParaRPr lang="en-US" sz="1400" b="0" i="0" u="none" strike="noStrike" noProof="0">
                        <a:latin typeface="Segoe Sans Text"/>
                      </a:endParaRPr>
                    </a:p>
                  </a:txBody>
                  <a:tcPr/>
                </a:tc>
                <a:tc>
                  <a:txBody>
                    <a:bodyPr/>
                    <a:lstStyle/>
                    <a:p>
                      <a:pPr marL="342900" indent="-342900">
                        <a:buAutoNum type="arabicPeriod"/>
                      </a:pPr>
                      <a:r>
                        <a:rPr lang="en-US" sz="1400" b="0" i="0" u="none" strike="noStrike" noProof="0" dirty="0">
                          <a:latin typeface="+mn-lt"/>
                        </a:rPr>
                        <a:t>Tenant Customer Addresses (CA) and virtual network management; Port CA PA mappings management; Route management for gateways, User Defined Routes (UDR), ILB.​</a:t>
                      </a:r>
                    </a:p>
                    <a:p>
                      <a:pPr marL="342900" indent="-342900">
                        <a:buAutoNum type="arabicPeriod"/>
                      </a:pPr>
                      <a:r>
                        <a:rPr lang="en-US" sz="1400" b="0" i="0" u="none" strike="noStrike" noProof="0" dirty="0">
                          <a:latin typeface="+mn-lt"/>
                        </a:rPr>
                        <a:t>OVSDB​.</a:t>
                      </a:r>
                    </a:p>
                    <a:p>
                      <a:pPr marL="342900" indent="-342900">
                        <a:buAutoNum type="arabicPeriod"/>
                      </a:pPr>
                      <a:r>
                        <a:rPr lang="en-US" sz="1400" b="0" i="0" u="none" strike="noStrike" noProof="0" err="1">
                          <a:latin typeface="+mn-lt"/>
                        </a:rPr>
                        <a:t>vNET</a:t>
                      </a:r>
                      <a:r>
                        <a:rPr lang="en-US" sz="1400" b="0" i="0" u="none" strike="noStrike" noProof="0" dirty="0">
                          <a:latin typeface="+mn-lt"/>
                        </a:rPr>
                        <a:t>.</a:t>
                      </a:r>
                      <a:endParaRPr lang="en-US" sz="1400" b="0" i="0" u="none" strike="noStrike" noProof="0">
                        <a:latin typeface="Segoe Sans Text"/>
                      </a:endParaRPr>
                    </a:p>
                  </a:txBody>
                  <a:tcPr/>
                </a:tc>
                <a:extLst>
                  <a:ext uri="{0D108BD9-81ED-4DB2-BD59-A6C34878D82A}">
                    <a16:rowId xmlns:a16="http://schemas.microsoft.com/office/drawing/2014/main" val="2217241799"/>
                  </a:ext>
                </a:extLst>
              </a:tr>
              <a:tr h="2642200">
                <a:tc>
                  <a:txBody>
                    <a:bodyPr/>
                    <a:lstStyle/>
                    <a:p>
                      <a:r>
                        <a:rPr lang="en-US" sz="1400" dirty="0"/>
                        <a:t>2. Virtual networks</a:t>
                      </a:r>
                    </a:p>
                  </a:txBody>
                  <a:tcPr/>
                </a:tc>
                <a:tc>
                  <a:txBody>
                    <a:bodyPr/>
                    <a:lstStyle/>
                    <a:p>
                      <a:pPr marL="342900" indent="-342900" rtl="0" fontAlgn="base">
                        <a:buFont typeface="+mj-lt"/>
                        <a:buAutoNum type="arabicPeriod"/>
                      </a:pPr>
                      <a:r>
                        <a:rPr lang="en-US" sz="1400" b="0" i="0" kern="1200" dirty="0">
                          <a:solidFill>
                            <a:schemeClr val="dk1"/>
                          </a:solidFill>
                          <a:effectLst/>
                          <a:latin typeface="+mn-lt"/>
                          <a:ea typeface="+mn-ea"/>
                          <a:cs typeface="+mn-cs"/>
                        </a:rPr>
                        <a:t>How should you design Virtual Networks within your environment?​</a:t>
                      </a:r>
                    </a:p>
                    <a:p>
                      <a:pPr marL="342900" indent="-342900" rtl="0" fontAlgn="base">
                        <a:buFont typeface="+mj-lt"/>
                        <a:buAutoNum type="arabicPeriod"/>
                      </a:pPr>
                      <a:endParaRPr lang="en-US" sz="1400" b="0" i="0" kern="1200" dirty="0">
                        <a:solidFill>
                          <a:schemeClr val="dk1"/>
                        </a:solidFill>
                        <a:effectLst/>
                        <a:latin typeface="+mn-lt"/>
                        <a:ea typeface="+mn-ea"/>
                        <a:cs typeface="+mn-cs"/>
                      </a:endParaRPr>
                    </a:p>
                    <a:p>
                      <a:pPr marL="342900" indent="-342900" rtl="0" fontAlgn="base">
                        <a:buFont typeface="+mj-lt"/>
                        <a:buAutoNum type="arabicPeriod"/>
                      </a:pPr>
                      <a:r>
                        <a:rPr lang="en-US" sz="1400" b="0" i="0" kern="1200" dirty="0">
                          <a:solidFill>
                            <a:schemeClr val="dk1"/>
                          </a:solidFill>
                          <a:effectLst/>
                          <a:latin typeface="+mn-lt"/>
                          <a:ea typeface="+mn-ea"/>
                          <a:cs typeface="+mn-cs"/>
                        </a:rPr>
                        <a:t>What settings does the NetworkInterface contain?​</a:t>
                      </a:r>
                    </a:p>
                    <a:p>
                      <a:pPr marL="342900" indent="-342900" rtl="0" fontAlgn="base">
                        <a:buFont typeface="+mj-lt"/>
                        <a:buAutoNum type="arabicPeriod"/>
                      </a:pPr>
                      <a:endParaRPr lang="en-US" sz="1400" b="0" i="0" kern="1200" dirty="0">
                        <a:solidFill>
                          <a:schemeClr val="dk1"/>
                        </a:solidFill>
                        <a:effectLst/>
                        <a:latin typeface="+mn-lt"/>
                        <a:ea typeface="+mn-ea"/>
                        <a:cs typeface="+mn-cs"/>
                      </a:endParaRPr>
                    </a:p>
                    <a:p>
                      <a:pPr marL="342900" indent="-342900" rtl="0" fontAlgn="base">
                        <a:buFont typeface="+mj-lt"/>
                        <a:buAutoNum type="arabicPeriod"/>
                      </a:pPr>
                      <a:r>
                        <a:rPr lang="en-US" sz="1400" b="0" i="0" kern="1200" dirty="0">
                          <a:solidFill>
                            <a:schemeClr val="dk1"/>
                          </a:solidFill>
                          <a:effectLst/>
                          <a:latin typeface="+mn-lt"/>
                          <a:ea typeface="+mn-ea"/>
                          <a:cs typeface="+mn-cs"/>
                        </a:rPr>
                        <a:t>What settings does the IPConfiguration contain?</a:t>
                      </a:r>
                      <a:endParaRPr lang="en-US" sz="1400" dirty="0"/>
                    </a:p>
                  </a:txBody>
                  <a:tcPr/>
                </a:tc>
                <a:tc>
                  <a:txBody>
                    <a:bodyPr/>
                    <a:lstStyle/>
                    <a:p>
                      <a:pPr marL="342900" indent="-342900">
                        <a:buAutoNum type="arabicPeriod"/>
                      </a:pPr>
                      <a:r>
                        <a:rPr lang="en-US" sz="1400" dirty="0"/>
                        <a:t>1. Larger virtual networks with smaller subnets, non-overlapping address range.​</a:t>
                      </a:r>
                    </a:p>
                    <a:p>
                      <a:pPr marL="342900" indent="-342900">
                        <a:buAutoNum type="arabicPeriod"/>
                      </a:pPr>
                      <a:r>
                        <a:rPr lang="en-US" sz="1400" dirty="0"/>
                        <a:t>Contains ipconfigurations, associated NSG or SecurityTags,and DNS settings​.</a:t>
                      </a:r>
                    </a:p>
                    <a:p>
                      <a:pPr marL="342900" indent="-342900">
                        <a:buAutoNum type="arabicPeriod"/>
                      </a:pPr>
                      <a:r>
                        <a:rPr lang="en-US" sz="1400" dirty="0"/>
                        <a:t>Contains private IP address, associated public IP or Load Balancer resource, and user defined routes.</a:t>
                      </a:r>
                    </a:p>
                  </a:txBody>
                  <a:tcPr/>
                </a:tc>
                <a:extLst>
                  <a:ext uri="{0D108BD9-81ED-4DB2-BD59-A6C34878D82A}">
                    <a16:rowId xmlns:a16="http://schemas.microsoft.com/office/drawing/2014/main" val="2548151105"/>
                  </a:ext>
                </a:extLst>
              </a:tr>
            </a:tbl>
          </a:graphicData>
        </a:graphic>
      </p:graphicFrame>
    </p:spTree>
    <p:extLst>
      <p:ext uri="{BB962C8B-B14F-4D97-AF65-F5344CB8AC3E}">
        <p14:creationId xmlns:p14="http://schemas.microsoft.com/office/powerpoint/2010/main" val="844590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1E10-0760-2471-839B-0E6DDB5B3C83}"/>
              </a:ext>
            </a:extLst>
          </p:cNvPr>
          <p:cNvSpPr>
            <a:spLocks noGrp="1"/>
          </p:cNvSpPr>
          <p:nvPr>
            <p:ph type="title"/>
          </p:nvPr>
        </p:nvSpPr>
        <p:spPr/>
        <p:txBody>
          <a:bodyPr/>
          <a:lstStyle/>
          <a:p>
            <a:r>
              <a:rPr lang="en-US" dirty="0"/>
              <a:t>Virtual switch management service</a:t>
            </a:r>
            <a:endParaRPr lang="en-US" dirty="0">
              <a:solidFill>
                <a:srgbClr val="000000"/>
              </a:solidFill>
            </a:endParaRPr>
          </a:p>
        </p:txBody>
      </p:sp>
      <p:sp>
        <p:nvSpPr>
          <p:cNvPr id="3" name="Content Placeholder 2">
            <a:extLst>
              <a:ext uri="{FF2B5EF4-FFF2-40B4-BE49-F238E27FC236}">
                <a16:creationId xmlns:a16="http://schemas.microsoft.com/office/drawing/2014/main" id="{BF8BFBE9-C8DC-ACC6-BC0A-3A3120381588}"/>
              </a:ext>
            </a:extLst>
          </p:cNvPr>
          <p:cNvSpPr>
            <a:spLocks noGrp="1"/>
          </p:cNvSpPr>
          <p:nvPr>
            <p:ph idx="1"/>
          </p:nvPr>
        </p:nvSpPr>
        <p:spPr>
          <a:xfrm>
            <a:off x="584200" y="1435502"/>
            <a:ext cx="11018520" cy="4213267"/>
          </a:xfrm>
        </p:spPr>
        <p:txBody>
          <a:bodyPr vert="horz" wrap="square" lIns="0" tIns="0" rIns="0" bIns="0" rtlCol="0">
            <a:noAutofit/>
          </a:bodyPr>
          <a:lstStyle/>
          <a:p>
            <a:r>
              <a:rPr lang="en-US" sz="2000" dirty="0"/>
              <a:t>Virtual Switch Management performs all vSwitch operations and functionality.</a:t>
            </a:r>
          </a:p>
          <a:p>
            <a:r>
              <a:rPr lang="en-US" sz="2000" dirty="0"/>
              <a:t>Computes policies and pushes down to the Host Agent.</a:t>
            </a:r>
          </a:p>
          <a:p>
            <a:r>
              <a:rPr lang="en-US" sz="2000" dirty="0"/>
              <a:t>Runs parallel to the Vnet Service under the SDNVSM parent service.</a:t>
            </a:r>
          </a:p>
          <a:p>
            <a:r>
              <a:rPr lang="en-US" sz="2000" dirty="0"/>
              <a:t>Leverages WCF to push policies down to the host.</a:t>
            </a:r>
          </a:p>
          <a:p>
            <a:r>
              <a:rPr lang="en-US" sz="2000" dirty="0"/>
              <a:t>Performs the following:</a:t>
            </a:r>
          </a:p>
          <a:p>
            <a:pPr marL="560070" lvl="1" indent="-285750">
              <a:buFont typeface="Arial" panose="020B0604020202020204" pitchFamily="34" charset="0"/>
              <a:buChar char="•"/>
            </a:pPr>
            <a:r>
              <a:rPr lang="en-US" dirty="0"/>
              <a:t>QoS and SR-IoV settings for port and switch.</a:t>
            </a:r>
          </a:p>
          <a:p>
            <a:pPr marL="560070" lvl="1" indent="-285750">
              <a:buFont typeface="Arial" panose="020B0604020202020204" pitchFamily="34" charset="0"/>
              <a:buChar char="•"/>
            </a:pPr>
            <a:r>
              <a:rPr lang="en-US" dirty="0"/>
              <a:t>DNS and DHCP management for tenant ports.</a:t>
            </a:r>
          </a:p>
          <a:p>
            <a:pPr marL="560070" lvl="1" indent="-285750">
              <a:buFont typeface="Arial" panose="020B0604020202020204" pitchFamily="34" charset="0"/>
              <a:buChar char="•"/>
            </a:pPr>
            <a:r>
              <a:rPr lang="en-US" dirty="0"/>
              <a:t>Port security settings like MacSpoofing, ArpGuard, and DhcpGuard</a:t>
            </a:r>
          </a:p>
          <a:p>
            <a:pPr marL="560070" lvl="1" indent="-285750">
              <a:buFont typeface="Arial" panose="020B0604020202020204" pitchFamily="34" charset="0"/>
              <a:buChar char="•"/>
            </a:pPr>
            <a:r>
              <a:rPr lang="en-US" dirty="0"/>
              <a:t>Connectivity checks (CA PING).</a:t>
            </a:r>
          </a:p>
          <a:p>
            <a:pPr marL="560070" lvl="1" indent="-285750">
              <a:buFont typeface="Arial" panose="020B0604020202020204" pitchFamily="34" charset="0"/>
              <a:buChar char="•"/>
            </a:pPr>
            <a:r>
              <a:rPr lang="en-US" dirty="0"/>
              <a:t>Host PA address management.</a:t>
            </a:r>
          </a:p>
        </p:txBody>
      </p:sp>
    </p:spTree>
    <p:extLst>
      <p:ext uri="{BB962C8B-B14F-4D97-AF65-F5344CB8AC3E}">
        <p14:creationId xmlns:p14="http://schemas.microsoft.com/office/powerpoint/2010/main" val="1273126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DF6B2-CCEC-E0C4-D5E1-DBD2F2BD93E1}"/>
              </a:ext>
            </a:extLst>
          </p:cNvPr>
          <p:cNvSpPr>
            <a:spLocks noGrp="1"/>
          </p:cNvSpPr>
          <p:nvPr>
            <p:ph type="title"/>
          </p:nvPr>
        </p:nvSpPr>
        <p:spPr/>
        <p:txBody>
          <a:bodyPr/>
          <a:lstStyle/>
          <a:p>
            <a:r>
              <a:rPr lang="en-US" dirty="0">
                <a:cs typeface="Segoe UI"/>
              </a:rPr>
              <a:t>Knowledge check answers (2/2)</a:t>
            </a:r>
            <a:endParaRPr lang="en-US" dirty="0"/>
          </a:p>
        </p:txBody>
      </p:sp>
      <p:graphicFrame>
        <p:nvGraphicFramePr>
          <p:cNvPr id="7" name="Content Placeholder 6">
            <a:extLst>
              <a:ext uri="{FF2B5EF4-FFF2-40B4-BE49-F238E27FC236}">
                <a16:creationId xmlns:a16="http://schemas.microsoft.com/office/drawing/2014/main" id="{001C1FCA-8A95-BB7D-C69B-EFDE992D158B}"/>
              </a:ext>
            </a:extLst>
          </p:cNvPr>
          <p:cNvGraphicFramePr>
            <a:graphicFrameLocks noGrp="1"/>
          </p:cNvGraphicFramePr>
          <p:nvPr>
            <p:ph idx="1"/>
            <p:extLst>
              <p:ext uri="{D42A27DB-BD31-4B8C-83A1-F6EECF244321}">
                <p14:modId xmlns:p14="http://schemas.microsoft.com/office/powerpoint/2010/main" val="732717487"/>
              </p:ext>
            </p:extLst>
          </p:nvPr>
        </p:nvGraphicFramePr>
        <p:xfrm>
          <a:off x="584200" y="1435100"/>
          <a:ext cx="10968035" cy="5149021"/>
        </p:xfrm>
        <a:graphic>
          <a:graphicData uri="http://schemas.openxmlformats.org/drawingml/2006/table">
            <a:tbl>
              <a:tblPr firstRow="1" bandRow="1">
                <a:tableStyleId>{5C22544A-7EE6-4342-B048-85BDC9FD1C3A}</a:tableStyleId>
              </a:tblPr>
              <a:tblGrid>
                <a:gridCol w="2513119">
                  <a:extLst>
                    <a:ext uri="{9D8B030D-6E8A-4147-A177-3AD203B41FA5}">
                      <a16:colId xmlns:a16="http://schemas.microsoft.com/office/drawing/2014/main" val="187728649"/>
                    </a:ext>
                  </a:extLst>
                </a:gridCol>
                <a:gridCol w="4798904">
                  <a:extLst>
                    <a:ext uri="{9D8B030D-6E8A-4147-A177-3AD203B41FA5}">
                      <a16:colId xmlns:a16="http://schemas.microsoft.com/office/drawing/2014/main" val="675364917"/>
                    </a:ext>
                  </a:extLst>
                </a:gridCol>
                <a:gridCol w="3656012">
                  <a:extLst>
                    <a:ext uri="{9D8B030D-6E8A-4147-A177-3AD203B41FA5}">
                      <a16:colId xmlns:a16="http://schemas.microsoft.com/office/drawing/2014/main" val="489936966"/>
                    </a:ext>
                  </a:extLst>
                </a:gridCol>
              </a:tblGrid>
              <a:tr h="566865">
                <a:tc>
                  <a:txBody>
                    <a:bodyPr/>
                    <a:lstStyle/>
                    <a:p>
                      <a:r>
                        <a:rPr lang="en-US" sz="1600" dirty="0"/>
                        <a:t>Learning objective</a:t>
                      </a:r>
                    </a:p>
                  </a:txBody>
                  <a:tcPr/>
                </a:tc>
                <a:tc>
                  <a:txBody>
                    <a:bodyPr/>
                    <a:lstStyle/>
                    <a:p>
                      <a:r>
                        <a:rPr lang="en-US" sz="1600" dirty="0"/>
                        <a:t>Questions</a:t>
                      </a:r>
                    </a:p>
                  </a:txBody>
                  <a:tcPr/>
                </a:tc>
                <a:tc>
                  <a:txBody>
                    <a:bodyPr/>
                    <a:lstStyle/>
                    <a:p>
                      <a:r>
                        <a:rPr lang="en-US" sz="1600" dirty="0"/>
                        <a:t>Answers</a:t>
                      </a:r>
                    </a:p>
                  </a:txBody>
                  <a:tcPr/>
                </a:tc>
                <a:extLst>
                  <a:ext uri="{0D108BD9-81ED-4DB2-BD59-A6C34878D82A}">
                    <a16:rowId xmlns:a16="http://schemas.microsoft.com/office/drawing/2014/main" val="1686409404"/>
                  </a:ext>
                </a:extLst>
              </a:tr>
              <a:tr h="1086493">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latin typeface="Segoe Sans Text"/>
                        </a:rPr>
                        <a:t>3. Internal DNS (iDNS)</a:t>
                      </a:r>
                    </a:p>
                  </a:txBody>
                  <a:tcPr/>
                </a:tc>
                <a:tc>
                  <a:txBody>
                    <a:bodyPr/>
                    <a:lstStyle/>
                    <a:p>
                      <a:pPr marL="342900" marR="0" lvl="0" indent="-342900" algn="l" defTabSz="932742" rtl="0" eaLnBrk="1" fontAlgn="auto" latinLnBrk="0" hangingPunct="1">
                        <a:lnSpc>
                          <a:spcPct val="100000"/>
                        </a:lnSpc>
                        <a:spcBef>
                          <a:spcPts val="0"/>
                        </a:spcBef>
                        <a:spcAft>
                          <a:spcPts val="0"/>
                        </a:spcAft>
                        <a:buClrTx/>
                        <a:buSzTx/>
                        <a:buFontTx/>
                        <a:buAutoNum type="arabicPeriod"/>
                        <a:tabLst/>
                        <a:defRPr/>
                      </a:pPr>
                      <a:r>
                        <a:rPr lang="en-US" sz="1400" dirty="0">
                          <a:latin typeface="Segoe Sans Text"/>
                        </a:rPr>
                        <a:t>What is the purpose of iDNS?</a:t>
                      </a:r>
                    </a:p>
                  </a:txBody>
                  <a:tcPr/>
                </a:tc>
                <a:tc>
                  <a:txBody>
                    <a:bodyPr/>
                    <a:lstStyle/>
                    <a:p>
                      <a:pPr marL="342900" indent="-342900">
                        <a:buAutoNum type="arabicPeriod"/>
                      </a:pPr>
                      <a:r>
                        <a:rPr lang="en-US" sz="1400" b="0" i="0" kern="1200" dirty="0">
                          <a:solidFill>
                            <a:schemeClr val="dk1"/>
                          </a:solidFill>
                          <a:effectLst/>
                          <a:latin typeface="Segoe Sans Text"/>
                          <a:ea typeface="+mn-ea"/>
                          <a:cs typeface="+mn-cs"/>
                        </a:rPr>
                        <a:t>Enables you as a CSP or an enterprise to provide  DNS services to hosted workloads and applications.</a:t>
                      </a:r>
                      <a:endParaRPr lang="en-US" sz="1400" dirty="0">
                        <a:latin typeface="Segoe Sans Text"/>
                      </a:endParaRPr>
                    </a:p>
                  </a:txBody>
                  <a:tcPr/>
                </a:tc>
                <a:extLst>
                  <a:ext uri="{0D108BD9-81ED-4DB2-BD59-A6C34878D82A}">
                    <a16:rowId xmlns:a16="http://schemas.microsoft.com/office/drawing/2014/main" val="2458939237"/>
                  </a:ext>
                </a:extLst>
              </a:tr>
              <a:tr h="140141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latin typeface="Segoe Sans Text"/>
                        </a:rPr>
                        <a:t>4. Virtual network peering</a:t>
                      </a:r>
                    </a:p>
                  </a:txBody>
                  <a:tcPr/>
                </a:tc>
                <a:tc>
                  <a:txBody>
                    <a:bodyPr/>
                    <a:lstStyle/>
                    <a:p>
                      <a:pPr marL="514350" indent="-514350">
                        <a:buAutoNum type="arabicPeriod"/>
                      </a:pPr>
                      <a:r>
                        <a:rPr lang="en-US" sz="1400" b="0" i="0" u="none" strike="noStrike" noProof="0" dirty="0">
                          <a:latin typeface="Segoe Sans Text"/>
                        </a:rPr>
                        <a:t>Can you modify the Virtual Network address space if you have Virtual Network Peering established?​</a:t>
                      </a:r>
                    </a:p>
                    <a:p>
                      <a:pPr marL="514350" indent="-514350">
                        <a:buAutoNum type="arabicPeriod"/>
                      </a:pPr>
                      <a:r>
                        <a:rPr lang="en-US" sz="1400" b="0" i="0" u="none" strike="noStrike" noProof="0" dirty="0">
                          <a:latin typeface="Segoe Sans Text"/>
                        </a:rPr>
                        <a:t>Can the Virtual Gateways be shared with Virtual Network peers?</a:t>
                      </a:r>
                    </a:p>
                  </a:txBody>
                  <a:tcPr/>
                </a:tc>
                <a:tc>
                  <a:txBody>
                    <a:bodyPr/>
                    <a:lstStyle/>
                    <a:p>
                      <a:pPr marL="342900" indent="-342900" rtl="0" fontAlgn="base">
                        <a:buFont typeface="+mj-lt"/>
                        <a:buAutoNum type="arabicPeriod"/>
                      </a:pPr>
                      <a:r>
                        <a:rPr lang="en-US" sz="1400" b="0" i="0" u="none" strike="noStrike" kern="1200" dirty="0">
                          <a:solidFill>
                            <a:schemeClr val="dk1"/>
                          </a:solidFill>
                          <a:effectLst/>
                          <a:latin typeface="Segoe Sans Text"/>
                          <a:ea typeface="+mn-ea"/>
                          <a:cs typeface="+mn-cs"/>
                        </a:rPr>
                        <a:t>No. You must first delete the Virtual Network Peering before you modify the address space.​</a:t>
                      </a:r>
                    </a:p>
                    <a:p>
                      <a:pPr marL="342900" indent="-342900" rtl="0" fontAlgn="base">
                        <a:buFont typeface="+mj-lt"/>
                        <a:buAutoNum type="arabicPeriod"/>
                      </a:pPr>
                      <a:r>
                        <a:rPr lang="en-US" sz="1400" b="0" i="0" u="none" strike="noStrike" kern="1200" dirty="0">
                          <a:solidFill>
                            <a:schemeClr val="dk1"/>
                          </a:solidFill>
                          <a:effectLst/>
                          <a:latin typeface="Segoe Sans Text"/>
                          <a:ea typeface="+mn-ea"/>
                          <a:cs typeface="+mn-cs"/>
                        </a:rPr>
                        <a:t>Yes.</a:t>
                      </a:r>
                      <a:endParaRPr lang="en-US" sz="1400" b="0" i="0" kern="1200" dirty="0">
                        <a:solidFill>
                          <a:schemeClr val="dk1"/>
                        </a:solidFill>
                        <a:effectLst/>
                        <a:latin typeface="Segoe Sans Text"/>
                        <a:ea typeface="+mn-ea"/>
                        <a:cs typeface="+mn-cs"/>
                      </a:endParaRPr>
                    </a:p>
                  </a:txBody>
                  <a:tcPr/>
                </a:tc>
                <a:extLst>
                  <a:ext uri="{0D108BD9-81ED-4DB2-BD59-A6C34878D82A}">
                    <a16:rowId xmlns:a16="http://schemas.microsoft.com/office/drawing/2014/main" val="2217241799"/>
                  </a:ext>
                </a:extLst>
              </a:tr>
              <a:tr h="2094246">
                <a:tc>
                  <a:txBody>
                    <a:bodyPr/>
                    <a:lstStyle/>
                    <a:p>
                      <a:r>
                        <a:rPr lang="en-US" sz="1400" dirty="0">
                          <a:latin typeface="Segoe Sans Text"/>
                        </a:rPr>
                        <a:t>5. Virtual network routing</a:t>
                      </a:r>
                    </a:p>
                  </a:txBody>
                  <a:tcPr/>
                </a:tc>
                <a:tc>
                  <a:txBody>
                    <a:bodyPr/>
                    <a:lstStyle/>
                    <a:p>
                      <a:pPr marL="342900" indent="-342900" rtl="0" fontAlgn="base">
                        <a:buFont typeface="+mj-lt"/>
                        <a:buAutoNum type="arabicPeriod"/>
                      </a:pPr>
                      <a:r>
                        <a:rPr lang="en-US" sz="1400" b="0" i="0" kern="1200" dirty="0">
                          <a:solidFill>
                            <a:schemeClr val="dk1"/>
                          </a:solidFill>
                          <a:effectLst/>
                          <a:latin typeface="Segoe Sans Text"/>
                          <a:ea typeface="+mn-ea"/>
                          <a:cs typeface="+mn-cs"/>
                        </a:rPr>
                        <a:t>What are user defined routes commonly used for?​</a:t>
                      </a:r>
                    </a:p>
                    <a:p>
                      <a:pPr marL="342900" indent="-342900" rtl="0" fontAlgn="base">
                        <a:buFont typeface="+mj-lt"/>
                        <a:buAutoNum type="arabicPeriod"/>
                      </a:pPr>
                      <a:endParaRPr lang="en-US" sz="1400" b="0" i="0" kern="1200" dirty="0">
                        <a:solidFill>
                          <a:schemeClr val="dk1"/>
                        </a:solidFill>
                        <a:effectLst/>
                        <a:latin typeface="Segoe Sans Text"/>
                        <a:ea typeface="+mn-ea"/>
                        <a:cs typeface="+mn-cs"/>
                      </a:endParaRPr>
                    </a:p>
                    <a:p>
                      <a:pPr marL="342900" indent="-342900" rtl="0" fontAlgn="base">
                        <a:buFont typeface="+mj-lt"/>
                        <a:buAutoNum type="arabicPeriod"/>
                      </a:pPr>
                      <a:r>
                        <a:rPr lang="en-US" sz="1400" b="0" i="0" kern="1200" dirty="0">
                          <a:solidFill>
                            <a:schemeClr val="dk1"/>
                          </a:solidFill>
                          <a:effectLst/>
                          <a:latin typeface="Segoe Sans Text"/>
                          <a:ea typeface="+mn-ea"/>
                          <a:cs typeface="+mn-cs"/>
                        </a:rPr>
                        <a:t>Which routes take priority?</a:t>
                      </a:r>
                      <a:endParaRPr lang="en-US" sz="1400" dirty="0">
                        <a:latin typeface="Segoe Sans Text"/>
                      </a:endParaRPr>
                    </a:p>
                  </a:txBody>
                  <a:tcPr/>
                </a:tc>
                <a:tc>
                  <a:txBody>
                    <a:bodyPr/>
                    <a:lstStyle/>
                    <a:p>
                      <a:pPr marL="342900" indent="-342900" rtl="0" fontAlgn="base">
                        <a:buFont typeface="+mj-lt"/>
                        <a:buAutoNum type="arabicPeriod"/>
                      </a:pPr>
                      <a:r>
                        <a:rPr lang="en-US" sz="1400" b="0" i="0" kern="1200" dirty="0">
                          <a:solidFill>
                            <a:schemeClr val="dk1"/>
                          </a:solidFill>
                          <a:effectLst/>
                          <a:latin typeface="Segoe Sans Text"/>
                          <a:ea typeface="+mn-ea"/>
                          <a:cs typeface="+mn-cs"/>
                        </a:rPr>
                        <a:t>Commonly used to direct traffic on a subnet to a network virtual appliance, such as a firewall, or VPN device.​</a:t>
                      </a:r>
                    </a:p>
                    <a:p>
                      <a:pPr marL="342900" indent="-342900" rtl="0" fontAlgn="base">
                        <a:buFont typeface="+mj-lt"/>
                        <a:buAutoNum type="arabicPeriod"/>
                      </a:pPr>
                      <a:r>
                        <a:rPr lang="en-US" sz="1400" b="0" i="0" kern="1200" dirty="0">
                          <a:solidFill>
                            <a:schemeClr val="dk1"/>
                          </a:solidFill>
                          <a:effectLst/>
                          <a:latin typeface="Segoe Sans Text"/>
                          <a:ea typeface="+mn-ea"/>
                          <a:cs typeface="+mn-cs"/>
                        </a:rPr>
                        <a:t>User defined routes, with the longest matching prefix taking priority.</a:t>
                      </a:r>
                    </a:p>
                  </a:txBody>
                  <a:tcPr/>
                </a:tc>
                <a:extLst>
                  <a:ext uri="{0D108BD9-81ED-4DB2-BD59-A6C34878D82A}">
                    <a16:rowId xmlns:a16="http://schemas.microsoft.com/office/drawing/2014/main" val="2548151105"/>
                  </a:ext>
                </a:extLst>
              </a:tr>
            </a:tbl>
          </a:graphicData>
        </a:graphic>
      </p:graphicFrame>
    </p:spTree>
    <p:extLst>
      <p:ext uri="{BB962C8B-B14F-4D97-AF65-F5344CB8AC3E}">
        <p14:creationId xmlns:p14="http://schemas.microsoft.com/office/powerpoint/2010/main" val="10909158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CF9BF-0DD1-CA70-7E23-29842F9FEBA9}"/>
              </a:ext>
            </a:extLst>
          </p:cNvPr>
          <p:cNvSpPr>
            <a:spLocks noGrp="1"/>
          </p:cNvSpPr>
          <p:nvPr>
            <p:ph type="title"/>
          </p:nvPr>
        </p:nvSpPr>
        <p:spPr>
          <a:xfrm>
            <a:off x="1050879" y="609600"/>
            <a:ext cx="5562706" cy="1426234"/>
          </a:xfrm>
        </p:spPr>
        <p:txBody>
          <a:bodyPr vert="horz" wrap="square" lIns="0" tIns="0" rIns="0" bIns="0" rtlCol="0" anchor="t">
            <a:normAutofit/>
          </a:bodyPr>
          <a:lstStyle/>
          <a:p>
            <a:r>
              <a:rPr lang="en-US" dirty="0"/>
              <a:t>Summary	</a:t>
            </a:r>
          </a:p>
        </p:txBody>
      </p:sp>
      <p:sp>
        <p:nvSpPr>
          <p:cNvPr id="3" name="Content Placeholder 2">
            <a:extLst>
              <a:ext uri="{FF2B5EF4-FFF2-40B4-BE49-F238E27FC236}">
                <a16:creationId xmlns:a16="http://schemas.microsoft.com/office/drawing/2014/main" id="{7E60F16A-CDD1-4284-8AA4-5C08C92BD4C0}"/>
              </a:ext>
            </a:extLst>
          </p:cNvPr>
          <p:cNvSpPr>
            <a:spLocks noGrp="1"/>
          </p:cNvSpPr>
          <p:nvPr>
            <p:ph idx="1"/>
          </p:nvPr>
        </p:nvSpPr>
        <p:spPr>
          <a:xfrm>
            <a:off x="1050878" y="1644770"/>
            <a:ext cx="8998975" cy="4609607"/>
          </a:xfrm>
        </p:spPr>
        <p:txBody>
          <a:bodyPr vert="horz" wrap="square" lIns="0" tIns="0" rIns="0" bIns="0" rtlCol="0" anchor="t">
            <a:normAutofit/>
          </a:bodyPr>
          <a:lstStyle/>
          <a:p>
            <a:pPr marL="0" indent="0">
              <a:buNone/>
            </a:pPr>
            <a:r>
              <a:rPr lang="en-US" dirty="0"/>
              <a:t>In this module, you learned about:</a:t>
            </a:r>
          </a:p>
          <a:p>
            <a:r>
              <a:rPr lang="en-US" dirty="0"/>
              <a:t>Virtual network architecture</a:t>
            </a:r>
          </a:p>
          <a:p>
            <a:r>
              <a:rPr lang="en-US" dirty="0"/>
              <a:t>Virtual networks</a:t>
            </a:r>
          </a:p>
          <a:p>
            <a:r>
              <a:rPr lang="en-US" dirty="0"/>
              <a:t>Internal DNS (iDNS)</a:t>
            </a:r>
          </a:p>
          <a:p>
            <a:r>
              <a:rPr lang="en-US" dirty="0"/>
              <a:t>Virtual network peering</a:t>
            </a:r>
          </a:p>
          <a:p>
            <a:r>
              <a:rPr lang="en-US" dirty="0">
                <a:cs typeface="Segoe UI"/>
              </a:rPr>
              <a:t>Virtual network routes</a:t>
            </a:r>
            <a:endParaRPr lang="en-US" dirty="0"/>
          </a:p>
          <a:p>
            <a:r>
              <a:rPr lang="en-US" dirty="0"/>
              <a:t>Component level tracing</a:t>
            </a:r>
          </a:p>
          <a:p>
            <a:pPr marL="0" indent="0">
              <a:buNone/>
            </a:pPr>
            <a:endParaRPr lang="en-US" dirty="0"/>
          </a:p>
          <a:p>
            <a:endParaRPr lang="en-US" dirty="0"/>
          </a:p>
        </p:txBody>
      </p:sp>
    </p:spTree>
    <p:extLst>
      <p:ext uri="{BB962C8B-B14F-4D97-AF65-F5344CB8AC3E}">
        <p14:creationId xmlns:p14="http://schemas.microsoft.com/office/powerpoint/2010/main" val="3299861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1E10-0760-2471-839B-0E6DDB5B3C83}"/>
              </a:ext>
            </a:extLst>
          </p:cNvPr>
          <p:cNvSpPr>
            <a:spLocks noGrp="1"/>
          </p:cNvSpPr>
          <p:nvPr>
            <p:ph type="title"/>
          </p:nvPr>
        </p:nvSpPr>
        <p:spPr/>
        <p:txBody>
          <a:bodyPr/>
          <a:lstStyle/>
          <a:p>
            <a:r>
              <a:rPr lang="en-US" dirty="0"/>
              <a:t>Architecture overview</a:t>
            </a:r>
            <a:endParaRPr lang="en-US" dirty="0">
              <a:solidFill>
                <a:srgbClr val="000000"/>
              </a:solidFill>
            </a:endParaRPr>
          </a:p>
        </p:txBody>
      </p:sp>
      <p:sp>
        <p:nvSpPr>
          <p:cNvPr id="3" name="Content Placeholder 2">
            <a:extLst>
              <a:ext uri="{FF2B5EF4-FFF2-40B4-BE49-F238E27FC236}">
                <a16:creationId xmlns:a16="http://schemas.microsoft.com/office/drawing/2014/main" id="{BF8BFBE9-C8DC-ACC6-BC0A-3A3120381588}"/>
              </a:ext>
            </a:extLst>
          </p:cNvPr>
          <p:cNvSpPr>
            <a:spLocks noGrp="1"/>
          </p:cNvSpPr>
          <p:nvPr>
            <p:ph idx="1"/>
          </p:nvPr>
        </p:nvSpPr>
        <p:spPr>
          <a:xfrm>
            <a:off x="584200" y="1341120"/>
            <a:ext cx="6223000" cy="5059680"/>
          </a:xfrm>
        </p:spPr>
        <p:txBody>
          <a:bodyPr vert="horz" wrap="square" lIns="0" tIns="0" rIns="0" bIns="0" rtlCol="0">
            <a:noAutofit/>
          </a:bodyPr>
          <a:lstStyle/>
          <a:p>
            <a:pPr marL="0" indent="0">
              <a:buNone/>
            </a:pPr>
            <a:r>
              <a:rPr lang="en-US" sz="2000" dirty="0"/>
              <a:t>Virtual network and virtual switch architecture is comprised of the following resources:</a:t>
            </a:r>
          </a:p>
          <a:p>
            <a:pPr marL="560070" lvl="1" indent="-285750">
              <a:buFont typeface="Arial" panose="020B0604020202020204" pitchFamily="34" charset="0"/>
              <a:buChar char="•"/>
            </a:pPr>
            <a:r>
              <a:rPr lang="en-US" dirty="0"/>
              <a:t>Northbound API</a:t>
            </a:r>
          </a:p>
          <a:p>
            <a:pPr marL="560070" lvl="1" indent="-285750">
              <a:buFont typeface="Arial" panose="020B0604020202020204" pitchFamily="34" charset="0"/>
              <a:buChar char="•"/>
            </a:pPr>
            <a:r>
              <a:rPr lang="en-US" dirty="0"/>
              <a:t>VNET service module</a:t>
            </a:r>
          </a:p>
          <a:p>
            <a:pPr marL="560070" lvl="1" indent="-285750">
              <a:buFont typeface="Arial" panose="020B0604020202020204" pitchFamily="34" charset="0"/>
              <a:buChar char="•"/>
            </a:pPr>
            <a:r>
              <a:rPr lang="en-US" dirty="0"/>
              <a:t>VSM service module</a:t>
            </a:r>
          </a:p>
          <a:p>
            <a:pPr marL="560070" lvl="1" indent="-285750">
              <a:buFont typeface="Arial" panose="020B0604020202020204" pitchFamily="34" charset="0"/>
              <a:buChar char="•"/>
            </a:pPr>
            <a:r>
              <a:rPr lang="en-US" dirty="0"/>
              <a:t>NC Host Agent</a:t>
            </a:r>
          </a:p>
          <a:p>
            <a:pPr marL="788670" lvl="2"/>
            <a:r>
              <a:rPr lang="en-US" sz="2000" dirty="0"/>
              <a:t>OVSDB</a:t>
            </a:r>
          </a:p>
          <a:p>
            <a:pPr marL="788670" lvl="2"/>
            <a:r>
              <a:rPr lang="en-US" sz="2000" dirty="0"/>
              <a:t>VSM Plugin</a:t>
            </a:r>
          </a:p>
          <a:p>
            <a:pPr marL="788670" lvl="2"/>
            <a:r>
              <a:rPr lang="en-US" sz="2000" dirty="0"/>
              <a:t>VNET Plugin</a:t>
            </a:r>
          </a:p>
          <a:p>
            <a:pPr marL="560070" lvl="1" indent="-285750">
              <a:buFont typeface="Arial" panose="020B0604020202020204" pitchFamily="34" charset="0"/>
              <a:buChar char="•"/>
            </a:pPr>
            <a:r>
              <a:rPr lang="en-US" dirty="0"/>
              <a:t>Virtual Filtering Platform (VFP)</a:t>
            </a:r>
          </a:p>
        </p:txBody>
      </p:sp>
      <p:pic>
        <p:nvPicPr>
          <p:cNvPr id="7" name="Picture 6" descr="A screenshot of a computer&#10;&#10;Description automatically generated">
            <a:extLst>
              <a:ext uri="{FF2B5EF4-FFF2-40B4-BE49-F238E27FC236}">
                <a16:creationId xmlns:a16="http://schemas.microsoft.com/office/drawing/2014/main" id="{9C601F9E-B38C-9E30-0CA5-294631D0990D}"/>
              </a:ext>
            </a:extLst>
          </p:cNvPr>
          <p:cNvPicPr>
            <a:picLocks noChangeAspect="1"/>
          </p:cNvPicPr>
          <p:nvPr/>
        </p:nvPicPr>
        <p:blipFill>
          <a:blip r:embed="rId3"/>
          <a:stretch>
            <a:fillRect/>
          </a:stretch>
        </p:blipFill>
        <p:spPr>
          <a:xfrm>
            <a:off x="6996979" y="623888"/>
            <a:ext cx="4086225" cy="5610225"/>
          </a:xfrm>
          <a:prstGeom prst="rect">
            <a:avLst/>
          </a:prstGeom>
        </p:spPr>
      </p:pic>
    </p:spTree>
    <p:extLst>
      <p:ext uri="{BB962C8B-B14F-4D97-AF65-F5344CB8AC3E}">
        <p14:creationId xmlns:p14="http://schemas.microsoft.com/office/powerpoint/2010/main" val="1533316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1E10-0760-2471-839B-0E6DDB5B3C83}"/>
              </a:ext>
            </a:extLst>
          </p:cNvPr>
          <p:cNvSpPr>
            <a:spLocks noGrp="1"/>
          </p:cNvSpPr>
          <p:nvPr>
            <p:ph type="title"/>
          </p:nvPr>
        </p:nvSpPr>
        <p:spPr/>
        <p:txBody>
          <a:bodyPr/>
          <a:lstStyle/>
          <a:p>
            <a:r>
              <a:rPr lang="en-US" dirty="0"/>
              <a:t>Policy configuration</a:t>
            </a:r>
            <a:endParaRPr lang="en-US" dirty="0">
              <a:solidFill>
                <a:srgbClr val="000000"/>
              </a:solidFill>
            </a:endParaRPr>
          </a:p>
        </p:txBody>
      </p:sp>
      <p:sp>
        <p:nvSpPr>
          <p:cNvPr id="3" name="Content Placeholder 2">
            <a:extLst>
              <a:ext uri="{FF2B5EF4-FFF2-40B4-BE49-F238E27FC236}">
                <a16:creationId xmlns:a16="http://schemas.microsoft.com/office/drawing/2014/main" id="{BF8BFBE9-C8DC-ACC6-BC0A-3A3120381588}"/>
              </a:ext>
            </a:extLst>
          </p:cNvPr>
          <p:cNvSpPr>
            <a:spLocks noGrp="1"/>
          </p:cNvSpPr>
          <p:nvPr>
            <p:ph idx="1"/>
          </p:nvPr>
        </p:nvSpPr>
        <p:spPr>
          <a:xfrm>
            <a:off x="584200" y="1429790"/>
            <a:ext cx="5134956" cy="4218980"/>
          </a:xfrm>
        </p:spPr>
        <p:txBody>
          <a:bodyPr vert="horz" wrap="square" lIns="0" tIns="0" rIns="0" bIns="0" rtlCol="0">
            <a:noAutofit/>
          </a:bodyPr>
          <a:lstStyle/>
          <a:p>
            <a:r>
              <a:rPr lang="en-US" sz="2000" dirty="0"/>
              <a:t>SDN vSwitch service (SDNVSM) receives REST operations via Northbound API.</a:t>
            </a:r>
          </a:p>
          <a:p>
            <a:pPr marL="0" indent="0">
              <a:buNone/>
            </a:pPr>
            <a:endParaRPr lang="en-US" sz="2000" dirty="0"/>
          </a:p>
          <a:p>
            <a:r>
              <a:rPr lang="en-US" sz="2000" dirty="0"/>
              <a:t>VNET module pushes policies southbound to NCHostAgent using OVSDB protocol.</a:t>
            </a:r>
          </a:p>
          <a:p>
            <a:pPr marL="0" indent="0">
              <a:buNone/>
            </a:pPr>
            <a:endParaRPr lang="en-US" sz="2000" dirty="0"/>
          </a:p>
          <a:p>
            <a:r>
              <a:rPr lang="en-US" sz="2000" dirty="0"/>
              <a:t>VNET plug-in responsible for calculating difference in policies and programing VFP.</a:t>
            </a:r>
          </a:p>
          <a:p>
            <a:pPr marL="0" indent="0">
              <a:buNone/>
            </a:pPr>
            <a:endParaRPr lang="en-US" sz="2000" dirty="0"/>
          </a:p>
          <a:p>
            <a:r>
              <a:rPr lang="en-US" sz="2000" dirty="0"/>
              <a:t>VSM module pushes policies to NCHostAgent using WCF.</a:t>
            </a:r>
          </a:p>
          <a:p>
            <a:pPr marL="0" indent="0">
              <a:buNone/>
            </a:pPr>
            <a:endParaRPr lang="en-US" sz="2000" dirty="0"/>
          </a:p>
          <a:p>
            <a:r>
              <a:rPr lang="en-US" sz="2000" dirty="0"/>
              <a:t>VSM plug-in builds corresponding VFP layers for packet processing operations.</a:t>
            </a:r>
          </a:p>
        </p:txBody>
      </p:sp>
      <p:pic>
        <p:nvPicPr>
          <p:cNvPr id="4" name="Content Placeholder 23">
            <a:extLst>
              <a:ext uri="{FF2B5EF4-FFF2-40B4-BE49-F238E27FC236}">
                <a16:creationId xmlns:a16="http://schemas.microsoft.com/office/drawing/2014/main" id="{4ED3EA65-91E8-B7D7-4FC9-6F74BF03E810}"/>
              </a:ext>
            </a:extLst>
          </p:cNvPr>
          <p:cNvPicPr>
            <a:picLocks noChangeAspect="1"/>
          </p:cNvPicPr>
          <p:nvPr/>
        </p:nvPicPr>
        <p:blipFill>
          <a:blip r:embed="rId3"/>
          <a:stretch>
            <a:fillRect/>
          </a:stretch>
        </p:blipFill>
        <p:spPr>
          <a:xfrm>
            <a:off x="7398327" y="374552"/>
            <a:ext cx="3973484" cy="6225128"/>
          </a:xfrm>
          <a:prstGeom prst="rect">
            <a:avLst/>
          </a:prstGeom>
        </p:spPr>
      </p:pic>
    </p:spTree>
    <p:extLst>
      <p:ext uri="{BB962C8B-B14F-4D97-AF65-F5344CB8AC3E}">
        <p14:creationId xmlns:p14="http://schemas.microsoft.com/office/powerpoint/2010/main" val="25564004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1E10-0760-2471-839B-0E6DDB5B3C83}"/>
              </a:ext>
            </a:extLst>
          </p:cNvPr>
          <p:cNvSpPr>
            <a:spLocks noGrp="1"/>
          </p:cNvSpPr>
          <p:nvPr>
            <p:ph type="title"/>
          </p:nvPr>
        </p:nvSpPr>
        <p:spPr/>
        <p:txBody>
          <a:bodyPr/>
          <a:lstStyle/>
          <a:p>
            <a:r>
              <a:rPr lang="en-US" dirty="0"/>
              <a:t>NCHost Agent</a:t>
            </a:r>
            <a:endParaRPr lang="en-US" dirty="0">
              <a:solidFill>
                <a:srgbClr val="000000"/>
              </a:solidFill>
            </a:endParaRPr>
          </a:p>
        </p:txBody>
      </p:sp>
      <p:sp>
        <p:nvSpPr>
          <p:cNvPr id="3" name="Content Placeholder 2">
            <a:extLst>
              <a:ext uri="{FF2B5EF4-FFF2-40B4-BE49-F238E27FC236}">
                <a16:creationId xmlns:a16="http://schemas.microsoft.com/office/drawing/2014/main" id="{BF8BFBE9-C8DC-ACC6-BC0A-3A3120381588}"/>
              </a:ext>
            </a:extLst>
          </p:cNvPr>
          <p:cNvSpPr>
            <a:spLocks noGrp="1"/>
          </p:cNvSpPr>
          <p:nvPr>
            <p:ph idx="1"/>
          </p:nvPr>
        </p:nvSpPr>
        <p:spPr>
          <a:xfrm>
            <a:off x="584201" y="1246910"/>
            <a:ext cx="4670188" cy="4401860"/>
          </a:xfrm>
        </p:spPr>
        <p:txBody>
          <a:bodyPr vert="horz" wrap="square" lIns="0" tIns="0" rIns="0" bIns="0" rtlCol="0">
            <a:noAutofit/>
          </a:bodyPr>
          <a:lstStyle/>
          <a:p>
            <a:pPr marL="285750" indent="-285750">
              <a:buFont typeface="Arial" panose="020B0604020202020204" pitchFamily="34" charset="0"/>
              <a:buChar char="•"/>
            </a:pPr>
            <a:r>
              <a:rPr lang="en-US" sz="1800" dirty="0"/>
              <a:t>VSM service pushes policies into the ms_vtep database using OVSDB protocol.</a:t>
            </a:r>
          </a:p>
          <a:p>
            <a:pPr marL="285750" indent="-285750">
              <a:buFont typeface="Arial" panose="020B0604020202020204" pitchFamily="34" charset="0"/>
              <a:buChar char="•"/>
            </a:pPr>
            <a:r>
              <a:rPr lang="en-US" sz="1800" dirty="0"/>
              <a:t>VNET plug-in within NCHostAgent detects the changes and calculates policies.</a:t>
            </a:r>
          </a:p>
          <a:p>
            <a:pPr marL="285750" indent="-285750">
              <a:buFont typeface="Arial" panose="020B0604020202020204" pitchFamily="34" charset="0"/>
              <a:buChar char="•"/>
            </a:pPr>
            <a:r>
              <a:rPr lang="en-US" sz="1800" dirty="0"/>
              <a:t>VNET plug-in programs the policies via the VFP API.</a:t>
            </a:r>
          </a:p>
          <a:p>
            <a:pPr marL="285750" indent="-285750">
              <a:buFont typeface="Arial" panose="020B0604020202020204" pitchFamily="34" charset="0"/>
              <a:buChar char="•"/>
            </a:pPr>
            <a:r>
              <a:rPr lang="en-US" sz="1800" dirty="0"/>
              <a:t>Rules are then applied on the port for the NIC.</a:t>
            </a:r>
          </a:p>
        </p:txBody>
      </p:sp>
      <p:pic>
        <p:nvPicPr>
          <p:cNvPr id="6" name="Picture 5">
            <a:extLst>
              <a:ext uri="{FF2B5EF4-FFF2-40B4-BE49-F238E27FC236}">
                <a16:creationId xmlns:a16="http://schemas.microsoft.com/office/drawing/2014/main" id="{702DBD58-C8C7-DB4C-09EE-5B121F7F2CD0}"/>
              </a:ext>
            </a:extLst>
          </p:cNvPr>
          <p:cNvPicPr>
            <a:picLocks noChangeAspect="1"/>
          </p:cNvPicPr>
          <p:nvPr/>
        </p:nvPicPr>
        <p:blipFill>
          <a:blip r:embed="rId3"/>
          <a:stretch>
            <a:fillRect/>
          </a:stretch>
        </p:blipFill>
        <p:spPr>
          <a:xfrm>
            <a:off x="5537070" y="734199"/>
            <a:ext cx="6066667" cy="4838095"/>
          </a:xfrm>
          <a:prstGeom prst="rect">
            <a:avLst/>
          </a:prstGeom>
        </p:spPr>
      </p:pic>
    </p:spTree>
    <p:extLst>
      <p:ext uri="{BB962C8B-B14F-4D97-AF65-F5344CB8AC3E}">
        <p14:creationId xmlns:p14="http://schemas.microsoft.com/office/powerpoint/2010/main" val="1557137090"/>
      </p:ext>
    </p:extLst>
  </p:cSld>
  <p:clrMapOvr>
    <a:masterClrMapping/>
  </p:clrMapOvr>
</p:sld>
</file>

<file path=ppt/theme/theme1.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template" id="{08DF1E30-4516-4CB1-AFA4-1D42D045DB0F}" vid="{433E47A9-593B-46B3-8E0C-881334A4D6B1}"/>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80E0DA79612B4BADE3BF56A29FF079" ma:contentTypeVersion="19" ma:contentTypeDescription="Create a new document." ma:contentTypeScope="" ma:versionID="977148966412f1087966f2206dae8383">
  <xsd:schema xmlns:xsd="http://www.w3.org/2001/XMLSchema" xmlns:xs="http://www.w3.org/2001/XMLSchema" xmlns:p="http://schemas.microsoft.com/office/2006/metadata/properties" xmlns:ns1="http://schemas.microsoft.com/sharepoint/v3" xmlns:ns2="2f0e0e16-76c0-411d-b7e7-8ffdbf2eccb6" xmlns:ns3="716861d2-e593-42d0-b053-db774eb8a1c2" xmlns:ns4="230e9df3-be65-4c73-a93b-d1236ebd677e" targetNamespace="http://schemas.microsoft.com/office/2006/metadata/properties" ma:root="true" ma:fieldsID="340004b1eb83a7f56f44d1481677e8c4" ns1:_="" ns2:_="" ns3:_="" ns4:_="">
    <xsd:import namespace="http://schemas.microsoft.com/sharepoint/v3"/>
    <xsd:import namespace="2f0e0e16-76c0-411d-b7e7-8ffdbf2eccb6"/>
    <xsd:import namespace="716861d2-e593-42d0-b053-db774eb8a1c2"/>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lcf76f155ced4ddcb4097134ff3c332f" minOccurs="0"/>
                <xsd:element ref="ns4:TaxCatchAll"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f0e0e16-76c0-411d-b7e7-8ffdbf2eccb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6861d2-e593-42d0-b053-db774eb8a1c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fabc0d4d-4673-44ea-bc8e-df63064a1b8b}" ma:internalName="TaxCatchAll" ma:showField="CatchAllData" ma:web="716861d2-e593-42d0-b053-db774eb8a1c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SharedWithUsers xmlns="716861d2-e593-42d0-b053-db774eb8a1c2">
      <UserInfo>
        <DisplayName/>
        <AccountId xsi:nil="true"/>
        <AccountType/>
      </UserInfo>
    </SharedWithUsers>
    <lcf76f155ced4ddcb4097134ff3c332f xmlns="2f0e0e16-76c0-411d-b7e7-8ffdbf2eccb6">
      <Terms xmlns="http://schemas.microsoft.com/office/infopath/2007/PartnerControls"/>
    </lcf76f155ced4ddcb4097134ff3c332f>
    <MediaLengthInSeconds xmlns="2f0e0e16-76c0-411d-b7e7-8ffdbf2eccb6" xsi:nil="true"/>
    <MediaServiceKeyPoints xmlns="2f0e0e16-76c0-411d-b7e7-8ffdbf2eccb6" xsi:nil="true"/>
  </documentManagement>
</p:properties>
</file>

<file path=customXml/itemProps1.xml><?xml version="1.0" encoding="utf-8"?>
<ds:datastoreItem xmlns:ds="http://schemas.openxmlformats.org/officeDocument/2006/customXml" ds:itemID="{980CD9C7-5890-42A1-A596-968360E898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f0e0e16-76c0-411d-b7e7-8ffdbf2eccb6"/>
    <ds:schemaRef ds:uri="716861d2-e593-42d0-b053-db774eb8a1c2"/>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CDCDDBB-01E4-4B30-86B9-126D5DE91C29}">
  <ds:schemaRefs>
    <ds:schemaRef ds:uri="http://schemas.microsoft.com/sharepoint/v3/contenttype/forms"/>
  </ds:schemaRefs>
</ds:datastoreItem>
</file>

<file path=customXml/itemProps3.xml><?xml version="1.0" encoding="utf-8"?>
<ds:datastoreItem xmlns:ds="http://schemas.openxmlformats.org/officeDocument/2006/customXml" ds:itemID="{47530D12-D536-49C3-B86E-DB49BC45CBA3}">
  <ds:schemaRefs>
    <ds:schemaRef ds:uri="http://purl.org/dc/dcmitype/"/>
    <ds:schemaRef ds:uri="http://purl.org/dc/elements/1.1/"/>
    <ds:schemaRef ds:uri="http://purl.org/dc/terms/"/>
    <ds:schemaRef ds:uri="http://schemas.microsoft.com/office/2006/documentManagement/types"/>
    <ds:schemaRef ds:uri="http://www.w3.org/XML/1998/namespace"/>
    <ds:schemaRef ds:uri="http://schemas.microsoft.com/sharepoint/v3"/>
    <ds:schemaRef ds:uri="http://schemas.microsoft.com/office/2006/metadata/properties"/>
    <ds:schemaRef ds:uri="2f0e0e16-76c0-411d-b7e7-8ffdbf2eccb6"/>
    <ds:schemaRef ds:uri="http://schemas.microsoft.com/office/infopath/2007/PartnerControls"/>
    <ds:schemaRef ds:uri="http://schemas.openxmlformats.org/package/2006/metadata/core-properties"/>
    <ds:schemaRef ds:uri="230e9df3-be65-4c73-a93b-d1236ebd677e"/>
    <ds:schemaRef ds:uri="716861d2-e593-42d0-b053-db774eb8a1c2"/>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11096</TotalTime>
  <Words>6960</Words>
  <Application>Microsoft Office PowerPoint</Application>
  <PresentationFormat>Widescreen</PresentationFormat>
  <Paragraphs>688</Paragraphs>
  <Slides>61</Slides>
  <Notes>61</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61</vt:i4>
      </vt:variant>
    </vt:vector>
  </HeadingPairs>
  <TitlesOfParts>
    <vt:vector size="74" baseType="lpstr">
      <vt:lpstr>Batang</vt:lpstr>
      <vt:lpstr>Aptos</vt:lpstr>
      <vt:lpstr>Aptos Display</vt:lpstr>
      <vt:lpstr>Arial</vt:lpstr>
      <vt:lpstr>Calibri</vt:lpstr>
      <vt:lpstr>Consolas</vt:lpstr>
      <vt:lpstr>Courier New</vt:lpstr>
      <vt:lpstr>Segoe Sans Text</vt:lpstr>
      <vt:lpstr>Segoe Sans Text Semibold</vt:lpstr>
      <vt:lpstr>Segoe UI</vt:lpstr>
      <vt:lpstr>Wingdings</vt:lpstr>
      <vt:lpstr>Azure 2023 Template</vt:lpstr>
      <vt:lpstr>Custom Design</vt:lpstr>
      <vt:lpstr>Software Defined Networking (SDN) training</vt:lpstr>
      <vt:lpstr>Copyright and terms of use</vt:lpstr>
      <vt:lpstr>Learning objectives</vt:lpstr>
      <vt:lpstr>PowerPoint Presentation</vt:lpstr>
      <vt:lpstr>Virtual network service</vt:lpstr>
      <vt:lpstr>Virtual switch management service</vt:lpstr>
      <vt:lpstr>Architecture overview</vt:lpstr>
      <vt:lpstr>Policy configuration</vt:lpstr>
      <vt:lpstr>NCHost Agent</vt:lpstr>
      <vt:lpstr>Virtual network configuration</vt:lpstr>
      <vt:lpstr>Virtual network manager resource</vt:lpstr>
      <vt:lpstr>Lab </vt:lpstr>
      <vt:lpstr>Knowledge check – virtual network architecture</vt:lpstr>
      <vt:lpstr>PowerPoint Presentation</vt:lpstr>
      <vt:lpstr>What is a virtual network?</vt:lpstr>
      <vt:lpstr>Virtual network best practices</vt:lpstr>
      <vt:lpstr>Virtual network resource</vt:lpstr>
      <vt:lpstr>Subnet resource</vt:lpstr>
      <vt:lpstr>What is a network interface?</vt:lpstr>
      <vt:lpstr>Concepts</vt:lpstr>
      <vt:lpstr>Network interface resource</vt:lpstr>
      <vt:lpstr>Network interface resource (continued)</vt:lpstr>
      <vt:lpstr>IP configuration resource</vt:lpstr>
      <vt:lpstr>Lab </vt:lpstr>
      <vt:lpstr>Knowledge check – Virtual networks</vt:lpstr>
      <vt:lpstr>PowerPoint Presentation</vt:lpstr>
      <vt:lpstr>Overview of iDNS</vt:lpstr>
      <vt:lpstr>iDNS Network Controller configuration</vt:lpstr>
      <vt:lpstr>iDNS server resource</vt:lpstr>
      <vt:lpstr>iDNS servers</vt:lpstr>
      <vt:lpstr>iDNS proxy</vt:lpstr>
      <vt:lpstr>Tenant VM configuration</vt:lpstr>
      <vt:lpstr>iDNS behavior and packet flow</vt:lpstr>
      <vt:lpstr>Lab </vt:lpstr>
      <vt:lpstr>Knowledge check – iDNS</vt:lpstr>
      <vt:lpstr>PowerPoint Presentation</vt:lpstr>
      <vt:lpstr>Overview of vNet peering</vt:lpstr>
      <vt:lpstr>Constraints</vt:lpstr>
      <vt:lpstr>Connectivity</vt:lpstr>
      <vt:lpstr>Service chaining</vt:lpstr>
      <vt:lpstr>Gateways and on-premises connectivity</vt:lpstr>
      <vt:lpstr>Virtual network peering resource</vt:lpstr>
      <vt:lpstr>Lab </vt:lpstr>
      <vt:lpstr>Knowledge check – vNet peering</vt:lpstr>
      <vt:lpstr>PowerPoint Presentation</vt:lpstr>
      <vt:lpstr>System Routes</vt:lpstr>
      <vt:lpstr>Default Routes</vt:lpstr>
      <vt:lpstr>Optional default routes</vt:lpstr>
      <vt:lpstr>User-defined routes</vt:lpstr>
      <vt:lpstr>Route selection </vt:lpstr>
      <vt:lpstr>0.0.0.0/0 address prefix </vt:lpstr>
      <vt:lpstr>Next hop type (all)</vt:lpstr>
      <vt:lpstr>Lab </vt:lpstr>
      <vt:lpstr>Knowledge check – Virtual network routing</vt:lpstr>
      <vt:lpstr>PowerPoint Presentation</vt:lpstr>
      <vt:lpstr>Trace logging</vt:lpstr>
      <vt:lpstr>Lab </vt:lpstr>
      <vt:lpstr>Resources</vt:lpstr>
      <vt:lpstr>Knowledge check answers (1/2)</vt:lpstr>
      <vt:lpstr>Knowledge check answers (2/2)</vt:lpstr>
      <vt:lpstr>Summary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Defined Networking (SDN)</dc:title>
  <cp:lastModifiedBy>Manika Dhiman (AQUENT LLC)</cp:lastModifiedBy>
  <cp:revision>353</cp:revision>
  <dcterms:created xsi:type="dcterms:W3CDTF">2022-10-10T21:08:57Z</dcterms:created>
  <dcterms:modified xsi:type="dcterms:W3CDTF">2024-04-23T08:43:04Z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0x0101007D80E0DA79612B4BADE3BF56A29FF079</vt:lpwstr>
  </property>
  <property fmtid="{D5CDD505-2E9C-101B-9397-08002B2CF9AE}" pid="3" name="Order">
    <vt:r8>3668000</vt:r8>
  </property>
  <property fmtid="{D5CDD505-2E9C-101B-9397-08002B2CF9AE}" pid="4" name="ComplianceAssetId">
    <vt:lpwstr/>
  </property>
  <property fmtid="{D5CDD505-2E9C-101B-9397-08002B2CF9AE}" pid="5" name="_activity">
    <vt:lpwstr>{"FileActivityType":"6","FileActivityTimeStamp":"2022-12-02T22:13:38.737Z","FileActivityUsersOnPage":[{"DisplayName":"Felix Maxa","Id":"amaxa@ntdev.microsoft.com"}],"FileActivityNavigationId":null}</vt:lpwstr>
  </property>
  <property fmtid="{D5CDD505-2E9C-101B-9397-08002B2CF9AE}" pid="6" name="_ExtendedDescription">
    <vt:lpwstr/>
  </property>
  <property fmtid="{D5CDD505-2E9C-101B-9397-08002B2CF9AE}" pid="7" name="TriggerFlowInfo">
    <vt:lpwstr/>
  </property>
  <property fmtid="{D5CDD505-2E9C-101B-9397-08002B2CF9AE}" pid="8" name="MediaServiceImageTags">
    <vt:lpwstr/>
  </property>
  <property fmtid="{D5CDD505-2E9C-101B-9397-08002B2CF9AE}" pid="9" name="xd_Signature">
    <vt:bool>false</vt:bool>
  </property>
  <property fmtid="{D5CDD505-2E9C-101B-9397-08002B2CF9AE}" pid="10" name="xd_ProgID">
    <vt:lpwstr/>
  </property>
  <property fmtid="{D5CDD505-2E9C-101B-9397-08002B2CF9AE}" pid="11" name="TemplateUrl">
    <vt:lpwstr/>
  </property>
</Properties>
</file>